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3" r:id="rId2"/>
    <p:sldId id="296" r:id="rId3"/>
    <p:sldId id="258" r:id="rId4"/>
    <p:sldId id="325" r:id="rId5"/>
    <p:sldId id="326" r:id="rId6"/>
    <p:sldId id="343" r:id="rId7"/>
    <p:sldId id="278" r:id="rId8"/>
    <p:sldId id="481" r:id="rId9"/>
    <p:sldId id="431" r:id="rId10"/>
    <p:sldId id="482" r:id="rId11"/>
    <p:sldId id="470" r:id="rId12"/>
    <p:sldId id="474" r:id="rId13"/>
    <p:sldId id="475" r:id="rId14"/>
    <p:sldId id="479" r:id="rId15"/>
    <p:sldId id="476" r:id="rId16"/>
    <p:sldId id="496" r:id="rId17"/>
    <p:sldId id="478" r:id="rId18"/>
    <p:sldId id="498" r:id="rId19"/>
    <p:sldId id="499" r:id="rId20"/>
    <p:sldId id="483" r:id="rId21"/>
    <p:sldId id="2324" r:id="rId22"/>
    <p:sldId id="451" r:id="rId23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n Voss" initials="LV" lastIdx="0" clrIdx="0">
    <p:extLst>
      <p:ext uri="{19B8F6BF-5375-455C-9EA6-DF929625EA0E}">
        <p15:presenceInfo xmlns:p15="http://schemas.microsoft.com/office/powerpoint/2012/main" userId="S-1-5-21-2668632010-446943823-3072295575-1959" providerId="AD"/>
      </p:ext>
    </p:extLst>
  </p:cmAuthor>
  <p:cmAuthor id="2" name="Jeff Clark" initials="JC" lastIdx="1" clrIdx="1">
    <p:extLst>
      <p:ext uri="{19B8F6BF-5375-455C-9EA6-DF929625EA0E}">
        <p15:presenceInfo xmlns:p15="http://schemas.microsoft.com/office/powerpoint/2012/main" userId="S-1-5-21-2668632010-446943823-3072295575-1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B18A"/>
    <a:srgbClr val="7ECBB3"/>
    <a:srgbClr val="00FF00"/>
    <a:srgbClr val="1A4D8A"/>
    <a:srgbClr val="7D3F98"/>
    <a:srgbClr val="5984C6"/>
    <a:srgbClr val="392B57"/>
    <a:srgbClr val="EB3527"/>
    <a:srgbClr val="C8541A"/>
    <a:srgbClr val="C3B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8C691F-9710-4B6E-8E1F-AD6E87628245}" v="9" dt="2023-02-24T21:50:03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92" y="108"/>
      </p:cViewPr>
      <p:guideLst>
        <p:guide orient="horz" pos="1920"/>
        <p:guide pos="37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Randall" userId="7cdc6f13-b19a-4499-bb6f-8e56e7f9ade5" providerId="ADAL" clId="{FD8C691F-9710-4B6E-8E1F-AD6E87628245}"/>
    <pc:docChg chg="custSel delSld modSld sldOrd">
      <pc:chgData name="Tom Randall" userId="7cdc6f13-b19a-4499-bb6f-8e56e7f9ade5" providerId="ADAL" clId="{FD8C691F-9710-4B6E-8E1F-AD6E87628245}" dt="2023-02-24T21:53:37.674" v="109" actId="47"/>
      <pc:docMkLst>
        <pc:docMk/>
      </pc:docMkLst>
      <pc:sldChg chg="del">
        <pc:chgData name="Tom Randall" userId="7cdc6f13-b19a-4499-bb6f-8e56e7f9ade5" providerId="ADAL" clId="{FD8C691F-9710-4B6E-8E1F-AD6E87628245}" dt="2023-02-24T21:51:04.064" v="76" actId="47"/>
        <pc:sldMkLst>
          <pc:docMk/>
          <pc:sldMk cId="3799807496" sldId="257"/>
        </pc:sldMkLst>
      </pc:sldChg>
      <pc:sldChg chg="addSp delSp modSp mod ord">
        <pc:chgData name="Tom Randall" userId="7cdc6f13-b19a-4499-bb6f-8e56e7f9ade5" providerId="ADAL" clId="{FD8C691F-9710-4B6E-8E1F-AD6E87628245}" dt="2023-02-24T21:50:31.650" v="75" actId="20577"/>
        <pc:sldMkLst>
          <pc:docMk/>
          <pc:sldMk cId="1981653244" sldId="260"/>
        </pc:sldMkLst>
        <pc:spChg chg="add mod">
          <ac:chgData name="Tom Randall" userId="7cdc6f13-b19a-4499-bb6f-8e56e7f9ade5" providerId="ADAL" clId="{FD8C691F-9710-4B6E-8E1F-AD6E87628245}" dt="2023-02-24T21:50:31.650" v="75" actId="20577"/>
          <ac:spMkLst>
            <pc:docMk/>
            <pc:sldMk cId="1981653244" sldId="260"/>
            <ac:spMk id="3" creationId="{D341C757-8EEA-D321-5605-27983C56E049}"/>
          </ac:spMkLst>
        </pc:spChg>
        <pc:spChg chg="del">
          <ac:chgData name="Tom Randall" userId="7cdc6f13-b19a-4499-bb6f-8e56e7f9ade5" providerId="ADAL" clId="{FD8C691F-9710-4B6E-8E1F-AD6E87628245}" dt="2023-02-24T21:50:10.093" v="32" actId="478"/>
          <ac:spMkLst>
            <pc:docMk/>
            <pc:sldMk cId="1981653244" sldId="260"/>
            <ac:spMk id="10" creationId="{00000000-0000-0000-0000-000000000000}"/>
          </ac:spMkLst>
        </pc:spChg>
      </pc:sldChg>
      <pc:sldChg chg="del">
        <pc:chgData name="Tom Randall" userId="7cdc6f13-b19a-4499-bb6f-8e56e7f9ade5" providerId="ADAL" clId="{FD8C691F-9710-4B6E-8E1F-AD6E87628245}" dt="2023-02-24T21:53:32.829" v="108" actId="47"/>
        <pc:sldMkLst>
          <pc:docMk/>
          <pc:sldMk cId="3863079927" sldId="290"/>
        </pc:sldMkLst>
      </pc:sldChg>
      <pc:sldChg chg="del">
        <pc:chgData name="Tom Randall" userId="7cdc6f13-b19a-4499-bb6f-8e56e7f9ade5" providerId="ADAL" clId="{FD8C691F-9710-4B6E-8E1F-AD6E87628245}" dt="2023-02-24T21:52:30.174" v="96" actId="47"/>
        <pc:sldMkLst>
          <pc:docMk/>
          <pc:sldMk cId="1066692974" sldId="357"/>
        </pc:sldMkLst>
      </pc:sldChg>
      <pc:sldChg chg="del">
        <pc:chgData name="Tom Randall" userId="7cdc6f13-b19a-4499-bb6f-8e56e7f9ade5" providerId="ADAL" clId="{FD8C691F-9710-4B6E-8E1F-AD6E87628245}" dt="2023-02-24T21:49:20.432" v="25" actId="47"/>
        <pc:sldMkLst>
          <pc:docMk/>
          <pc:sldMk cId="176914302" sldId="375"/>
        </pc:sldMkLst>
      </pc:sldChg>
      <pc:sldChg chg="del">
        <pc:chgData name="Tom Randall" userId="7cdc6f13-b19a-4499-bb6f-8e56e7f9ade5" providerId="ADAL" clId="{FD8C691F-9710-4B6E-8E1F-AD6E87628245}" dt="2023-02-24T21:49:22.024" v="26" actId="47"/>
        <pc:sldMkLst>
          <pc:docMk/>
          <pc:sldMk cId="2320327023" sldId="410"/>
        </pc:sldMkLst>
      </pc:sldChg>
      <pc:sldChg chg="del">
        <pc:chgData name="Tom Randall" userId="7cdc6f13-b19a-4499-bb6f-8e56e7f9ade5" providerId="ADAL" clId="{FD8C691F-9710-4B6E-8E1F-AD6E87628245}" dt="2023-02-24T21:49:27.348" v="27" actId="47"/>
        <pc:sldMkLst>
          <pc:docMk/>
          <pc:sldMk cId="1357817089" sldId="413"/>
        </pc:sldMkLst>
      </pc:sldChg>
      <pc:sldChg chg="del">
        <pc:chgData name="Tom Randall" userId="7cdc6f13-b19a-4499-bb6f-8e56e7f9ade5" providerId="ADAL" clId="{FD8C691F-9710-4B6E-8E1F-AD6E87628245}" dt="2023-02-24T21:49:29.207" v="28" actId="47"/>
        <pc:sldMkLst>
          <pc:docMk/>
          <pc:sldMk cId="1211441971" sldId="414"/>
        </pc:sldMkLst>
      </pc:sldChg>
      <pc:sldChg chg="del">
        <pc:chgData name="Tom Randall" userId="7cdc6f13-b19a-4499-bb6f-8e56e7f9ade5" providerId="ADAL" clId="{FD8C691F-9710-4B6E-8E1F-AD6E87628245}" dt="2023-02-24T21:49:31.680" v="29" actId="47"/>
        <pc:sldMkLst>
          <pc:docMk/>
          <pc:sldMk cId="2467911710" sldId="415"/>
        </pc:sldMkLst>
      </pc:sldChg>
      <pc:sldChg chg="del">
        <pc:chgData name="Tom Randall" userId="7cdc6f13-b19a-4499-bb6f-8e56e7f9ade5" providerId="ADAL" clId="{FD8C691F-9710-4B6E-8E1F-AD6E87628245}" dt="2023-02-24T21:51:20.752" v="78" actId="47"/>
        <pc:sldMkLst>
          <pc:docMk/>
          <pc:sldMk cId="3078017515" sldId="418"/>
        </pc:sldMkLst>
      </pc:sldChg>
      <pc:sldChg chg="del">
        <pc:chgData name="Tom Randall" userId="7cdc6f13-b19a-4499-bb6f-8e56e7f9ade5" providerId="ADAL" clId="{FD8C691F-9710-4B6E-8E1F-AD6E87628245}" dt="2023-02-24T21:51:22.837" v="79" actId="47"/>
        <pc:sldMkLst>
          <pc:docMk/>
          <pc:sldMk cId="624536031" sldId="419"/>
        </pc:sldMkLst>
      </pc:sldChg>
      <pc:sldChg chg="del">
        <pc:chgData name="Tom Randall" userId="7cdc6f13-b19a-4499-bb6f-8e56e7f9ade5" providerId="ADAL" clId="{FD8C691F-9710-4B6E-8E1F-AD6E87628245}" dt="2023-02-24T21:51:24.624" v="80" actId="47"/>
        <pc:sldMkLst>
          <pc:docMk/>
          <pc:sldMk cId="3290706365" sldId="421"/>
        </pc:sldMkLst>
      </pc:sldChg>
      <pc:sldChg chg="del">
        <pc:chgData name="Tom Randall" userId="7cdc6f13-b19a-4499-bb6f-8e56e7f9ade5" providerId="ADAL" clId="{FD8C691F-9710-4B6E-8E1F-AD6E87628245}" dt="2023-02-24T21:51:25.929" v="81" actId="47"/>
        <pc:sldMkLst>
          <pc:docMk/>
          <pc:sldMk cId="1238640655" sldId="422"/>
        </pc:sldMkLst>
      </pc:sldChg>
      <pc:sldChg chg="del">
        <pc:chgData name="Tom Randall" userId="7cdc6f13-b19a-4499-bb6f-8e56e7f9ade5" providerId="ADAL" clId="{FD8C691F-9710-4B6E-8E1F-AD6E87628245}" dt="2023-02-24T21:51:33.186" v="83" actId="47"/>
        <pc:sldMkLst>
          <pc:docMk/>
          <pc:sldMk cId="3273153822" sldId="424"/>
        </pc:sldMkLst>
      </pc:sldChg>
      <pc:sldChg chg="del">
        <pc:chgData name="Tom Randall" userId="7cdc6f13-b19a-4499-bb6f-8e56e7f9ade5" providerId="ADAL" clId="{FD8C691F-9710-4B6E-8E1F-AD6E87628245}" dt="2023-02-24T21:51:27.339" v="82" actId="47"/>
        <pc:sldMkLst>
          <pc:docMk/>
          <pc:sldMk cId="1594342357" sldId="425"/>
        </pc:sldMkLst>
      </pc:sldChg>
      <pc:sldChg chg="del">
        <pc:chgData name="Tom Randall" userId="7cdc6f13-b19a-4499-bb6f-8e56e7f9ade5" providerId="ADAL" clId="{FD8C691F-9710-4B6E-8E1F-AD6E87628245}" dt="2023-02-24T21:52:16.447" v="90" actId="47"/>
        <pc:sldMkLst>
          <pc:docMk/>
          <pc:sldMk cId="1834805820" sldId="429"/>
        </pc:sldMkLst>
      </pc:sldChg>
      <pc:sldChg chg="del">
        <pc:chgData name="Tom Randall" userId="7cdc6f13-b19a-4499-bb6f-8e56e7f9ade5" providerId="ADAL" clId="{FD8C691F-9710-4B6E-8E1F-AD6E87628245}" dt="2023-02-24T21:52:31.736" v="97" actId="47"/>
        <pc:sldMkLst>
          <pc:docMk/>
          <pc:sldMk cId="3692493392" sldId="430"/>
        </pc:sldMkLst>
      </pc:sldChg>
      <pc:sldChg chg="del">
        <pc:chgData name="Tom Randall" userId="7cdc6f13-b19a-4499-bb6f-8e56e7f9ade5" providerId="ADAL" clId="{FD8C691F-9710-4B6E-8E1F-AD6E87628245}" dt="2023-02-24T21:52:33.009" v="98" actId="47"/>
        <pc:sldMkLst>
          <pc:docMk/>
          <pc:sldMk cId="2851814800" sldId="433"/>
        </pc:sldMkLst>
      </pc:sldChg>
      <pc:sldChg chg="del">
        <pc:chgData name="Tom Randall" userId="7cdc6f13-b19a-4499-bb6f-8e56e7f9ade5" providerId="ADAL" clId="{FD8C691F-9710-4B6E-8E1F-AD6E87628245}" dt="2023-02-24T21:52:34.191" v="99" actId="47"/>
        <pc:sldMkLst>
          <pc:docMk/>
          <pc:sldMk cId="3283660935" sldId="435"/>
        </pc:sldMkLst>
      </pc:sldChg>
      <pc:sldChg chg="del">
        <pc:chgData name="Tom Randall" userId="7cdc6f13-b19a-4499-bb6f-8e56e7f9ade5" providerId="ADAL" clId="{FD8C691F-9710-4B6E-8E1F-AD6E87628245}" dt="2023-02-24T21:51:51.310" v="86" actId="47"/>
        <pc:sldMkLst>
          <pc:docMk/>
          <pc:sldMk cId="1718329003" sldId="450"/>
        </pc:sldMkLst>
      </pc:sldChg>
      <pc:sldChg chg="del">
        <pc:chgData name="Tom Randall" userId="7cdc6f13-b19a-4499-bb6f-8e56e7f9ade5" providerId="ADAL" clId="{FD8C691F-9710-4B6E-8E1F-AD6E87628245}" dt="2023-02-24T21:51:35.926" v="84" actId="47"/>
        <pc:sldMkLst>
          <pc:docMk/>
          <pc:sldMk cId="2104550786" sldId="452"/>
        </pc:sldMkLst>
      </pc:sldChg>
      <pc:sldChg chg="del">
        <pc:chgData name="Tom Randall" userId="7cdc6f13-b19a-4499-bb6f-8e56e7f9ade5" providerId="ADAL" clId="{FD8C691F-9710-4B6E-8E1F-AD6E87628245}" dt="2023-02-24T21:51:47.928" v="85" actId="47"/>
        <pc:sldMkLst>
          <pc:docMk/>
          <pc:sldMk cId="31984221" sldId="453"/>
        </pc:sldMkLst>
      </pc:sldChg>
      <pc:sldChg chg="del">
        <pc:chgData name="Tom Randall" userId="7cdc6f13-b19a-4499-bb6f-8e56e7f9ade5" providerId="ADAL" clId="{FD8C691F-9710-4B6E-8E1F-AD6E87628245}" dt="2023-02-24T21:51:57.749" v="87" actId="47"/>
        <pc:sldMkLst>
          <pc:docMk/>
          <pc:sldMk cId="483160140" sldId="455"/>
        </pc:sldMkLst>
      </pc:sldChg>
      <pc:sldChg chg="del">
        <pc:chgData name="Tom Randall" userId="7cdc6f13-b19a-4499-bb6f-8e56e7f9ade5" providerId="ADAL" clId="{FD8C691F-9710-4B6E-8E1F-AD6E87628245}" dt="2023-02-24T21:51:12.485" v="77" actId="47"/>
        <pc:sldMkLst>
          <pc:docMk/>
          <pc:sldMk cId="2854308482" sldId="456"/>
        </pc:sldMkLst>
      </pc:sldChg>
      <pc:sldChg chg="del">
        <pc:chgData name="Tom Randall" userId="7cdc6f13-b19a-4499-bb6f-8e56e7f9ade5" providerId="ADAL" clId="{FD8C691F-9710-4B6E-8E1F-AD6E87628245}" dt="2023-02-24T21:52:01.087" v="88" actId="47"/>
        <pc:sldMkLst>
          <pc:docMk/>
          <pc:sldMk cId="2330676402" sldId="458"/>
        </pc:sldMkLst>
      </pc:sldChg>
      <pc:sldChg chg="del">
        <pc:chgData name="Tom Randall" userId="7cdc6f13-b19a-4499-bb6f-8e56e7f9ade5" providerId="ADAL" clId="{FD8C691F-9710-4B6E-8E1F-AD6E87628245}" dt="2023-02-24T21:52:14.002" v="89" actId="47"/>
        <pc:sldMkLst>
          <pc:docMk/>
          <pc:sldMk cId="3636716953" sldId="459"/>
        </pc:sldMkLst>
      </pc:sldChg>
      <pc:sldChg chg="modSp">
        <pc:chgData name="Tom Randall" userId="7cdc6f13-b19a-4499-bb6f-8e56e7f9ade5" providerId="ADAL" clId="{FD8C691F-9710-4B6E-8E1F-AD6E87628245}" dt="2023-02-24T21:43:20.453" v="1" actId="20577"/>
        <pc:sldMkLst>
          <pc:docMk/>
          <pc:sldMk cId="843261864" sldId="470"/>
        </pc:sldMkLst>
        <pc:spChg chg="mod">
          <ac:chgData name="Tom Randall" userId="7cdc6f13-b19a-4499-bb6f-8e56e7f9ade5" providerId="ADAL" clId="{FD8C691F-9710-4B6E-8E1F-AD6E87628245}" dt="2023-02-24T21:43:20.453" v="1" actId="20577"/>
          <ac:spMkLst>
            <pc:docMk/>
            <pc:sldMk cId="843261864" sldId="470"/>
            <ac:spMk id="2" creationId="{F37EC6B8-CC13-21DD-8863-3177579A4477}"/>
          </ac:spMkLst>
        </pc:spChg>
      </pc:sldChg>
      <pc:sldChg chg="modSp">
        <pc:chgData name="Tom Randall" userId="7cdc6f13-b19a-4499-bb6f-8e56e7f9ade5" providerId="ADAL" clId="{FD8C691F-9710-4B6E-8E1F-AD6E87628245}" dt="2023-02-24T21:43:30.994" v="3" actId="20577"/>
        <pc:sldMkLst>
          <pc:docMk/>
          <pc:sldMk cId="833449889" sldId="474"/>
        </pc:sldMkLst>
        <pc:spChg chg="mod">
          <ac:chgData name="Tom Randall" userId="7cdc6f13-b19a-4499-bb6f-8e56e7f9ade5" providerId="ADAL" clId="{FD8C691F-9710-4B6E-8E1F-AD6E87628245}" dt="2023-02-24T21:43:30.994" v="3" actId="20577"/>
          <ac:spMkLst>
            <pc:docMk/>
            <pc:sldMk cId="833449889" sldId="474"/>
            <ac:spMk id="2" creationId="{F37EC6B8-CC13-21DD-8863-3177579A4477}"/>
          </ac:spMkLst>
        </pc:spChg>
      </pc:sldChg>
      <pc:sldChg chg="modSp">
        <pc:chgData name="Tom Randall" userId="7cdc6f13-b19a-4499-bb6f-8e56e7f9ade5" providerId="ADAL" clId="{FD8C691F-9710-4B6E-8E1F-AD6E87628245}" dt="2023-02-24T21:43:45.282" v="7" actId="20577"/>
        <pc:sldMkLst>
          <pc:docMk/>
          <pc:sldMk cId="1847799849" sldId="475"/>
        </pc:sldMkLst>
        <pc:spChg chg="mod">
          <ac:chgData name="Tom Randall" userId="7cdc6f13-b19a-4499-bb6f-8e56e7f9ade5" providerId="ADAL" clId="{FD8C691F-9710-4B6E-8E1F-AD6E87628245}" dt="2023-02-24T21:43:45.282" v="7" actId="20577"/>
          <ac:spMkLst>
            <pc:docMk/>
            <pc:sldMk cId="1847799849" sldId="475"/>
            <ac:spMk id="18" creationId="{926AA79E-92FD-18B9-31F2-5C3079E66F1C}"/>
          </ac:spMkLst>
        </pc:spChg>
      </pc:sldChg>
      <pc:sldChg chg="del">
        <pc:chgData name="Tom Randall" userId="7cdc6f13-b19a-4499-bb6f-8e56e7f9ade5" providerId="ADAL" clId="{FD8C691F-9710-4B6E-8E1F-AD6E87628245}" dt="2023-02-24T21:52:52.370" v="100" actId="47"/>
        <pc:sldMkLst>
          <pc:docMk/>
          <pc:sldMk cId="1955745501" sldId="477"/>
        </pc:sldMkLst>
      </pc:sldChg>
      <pc:sldChg chg="ord">
        <pc:chgData name="Tom Randall" userId="7cdc6f13-b19a-4499-bb6f-8e56e7f9ade5" providerId="ADAL" clId="{FD8C691F-9710-4B6E-8E1F-AD6E87628245}" dt="2023-02-24T21:48:46.827" v="21"/>
        <pc:sldMkLst>
          <pc:docMk/>
          <pc:sldMk cId="3774678866" sldId="478"/>
        </pc:sldMkLst>
      </pc:sldChg>
      <pc:sldChg chg="modSp mod">
        <pc:chgData name="Tom Randall" userId="7cdc6f13-b19a-4499-bb6f-8e56e7f9ade5" providerId="ADAL" clId="{FD8C691F-9710-4B6E-8E1F-AD6E87628245}" dt="2023-02-24T21:44:02.389" v="13" actId="20577"/>
        <pc:sldMkLst>
          <pc:docMk/>
          <pc:sldMk cId="602116817" sldId="479"/>
        </pc:sldMkLst>
        <pc:spChg chg="mod">
          <ac:chgData name="Tom Randall" userId="7cdc6f13-b19a-4499-bb6f-8e56e7f9ade5" providerId="ADAL" clId="{FD8C691F-9710-4B6E-8E1F-AD6E87628245}" dt="2023-02-24T21:44:02.389" v="13" actId="20577"/>
          <ac:spMkLst>
            <pc:docMk/>
            <pc:sldMk cId="602116817" sldId="479"/>
            <ac:spMk id="18" creationId="{926AA79E-92FD-18B9-31F2-5C3079E66F1C}"/>
          </ac:spMkLst>
        </pc:spChg>
      </pc:sldChg>
      <pc:sldChg chg="ord">
        <pc:chgData name="Tom Randall" userId="7cdc6f13-b19a-4499-bb6f-8e56e7f9ade5" providerId="ADAL" clId="{FD8C691F-9710-4B6E-8E1F-AD6E87628245}" dt="2023-02-24T21:49:13.987" v="24"/>
        <pc:sldMkLst>
          <pc:docMk/>
          <pc:sldMk cId="3381786608" sldId="483"/>
        </pc:sldMkLst>
      </pc:sldChg>
      <pc:sldChg chg="del">
        <pc:chgData name="Tom Randall" userId="7cdc6f13-b19a-4499-bb6f-8e56e7f9ade5" providerId="ADAL" clId="{FD8C691F-9710-4B6E-8E1F-AD6E87628245}" dt="2023-02-24T21:52:18.051" v="91" actId="47"/>
        <pc:sldMkLst>
          <pc:docMk/>
          <pc:sldMk cId="1449124864" sldId="486"/>
        </pc:sldMkLst>
      </pc:sldChg>
      <pc:sldChg chg="del">
        <pc:chgData name="Tom Randall" userId="7cdc6f13-b19a-4499-bb6f-8e56e7f9ade5" providerId="ADAL" clId="{FD8C691F-9710-4B6E-8E1F-AD6E87628245}" dt="2023-02-24T21:52:21.959" v="92" actId="47"/>
        <pc:sldMkLst>
          <pc:docMk/>
          <pc:sldMk cId="4289687039" sldId="489"/>
        </pc:sldMkLst>
      </pc:sldChg>
      <pc:sldChg chg="del">
        <pc:chgData name="Tom Randall" userId="7cdc6f13-b19a-4499-bb6f-8e56e7f9ade5" providerId="ADAL" clId="{FD8C691F-9710-4B6E-8E1F-AD6E87628245}" dt="2023-02-24T21:52:23.151" v="93" actId="47"/>
        <pc:sldMkLst>
          <pc:docMk/>
          <pc:sldMk cId="513155087" sldId="490"/>
        </pc:sldMkLst>
      </pc:sldChg>
      <pc:sldChg chg="del">
        <pc:chgData name="Tom Randall" userId="7cdc6f13-b19a-4499-bb6f-8e56e7f9ade5" providerId="ADAL" clId="{FD8C691F-9710-4B6E-8E1F-AD6E87628245}" dt="2023-02-24T21:52:24.301" v="94" actId="47"/>
        <pc:sldMkLst>
          <pc:docMk/>
          <pc:sldMk cId="1828352576" sldId="491"/>
        </pc:sldMkLst>
      </pc:sldChg>
      <pc:sldChg chg="del">
        <pc:chgData name="Tom Randall" userId="7cdc6f13-b19a-4499-bb6f-8e56e7f9ade5" providerId="ADAL" clId="{FD8C691F-9710-4B6E-8E1F-AD6E87628245}" dt="2023-02-24T21:52:28.209" v="95" actId="47"/>
        <pc:sldMkLst>
          <pc:docMk/>
          <pc:sldMk cId="3984495197" sldId="492"/>
        </pc:sldMkLst>
      </pc:sldChg>
      <pc:sldChg chg="del">
        <pc:chgData name="Tom Randall" userId="7cdc6f13-b19a-4499-bb6f-8e56e7f9ade5" providerId="ADAL" clId="{FD8C691F-9710-4B6E-8E1F-AD6E87628245}" dt="2023-02-24T21:53:31.234" v="107" actId="47"/>
        <pc:sldMkLst>
          <pc:docMk/>
          <pc:sldMk cId="546954274" sldId="493"/>
        </pc:sldMkLst>
      </pc:sldChg>
      <pc:sldChg chg="del">
        <pc:chgData name="Tom Randall" userId="7cdc6f13-b19a-4499-bb6f-8e56e7f9ade5" providerId="ADAL" clId="{FD8C691F-9710-4B6E-8E1F-AD6E87628245}" dt="2023-02-24T21:53:05.208" v="102" actId="47"/>
        <pc:sldMkLst>
          <pc:docMk/>
          <pc:sldMk cId="2228019495" sldId="2318"/>
        </pc:sldMkLst>
      </pc:sldChg>
      <pc:sldChg chg="del">
        <pc:chgData name="Tom Randall" userId="7cdc6f13-b19a-4499-bb6f-8e56e7f9ade5" providerId="ADAL" clId="{FD8C691F-9710-4B6E-8E1F-AD6E87628245}" dt="2023-02-24T21:53:27.006" v="106" actId="47"/>
        <pc:sldMkLst>
          <pc:docMk/>
          <pc:sldMk cId="672454164" sldId="2319"/>
        </pc:sldMkLst>
      </pc:sldChg>
      <pc:sldChg chg="del">
        <pc:chgData name="Tom Randall" userId="7cdc6f13-b19a-4499-bb6f-8e56e7f9ade5" providerId="ADAL" clId="{FD8C691F-9710-4B6E-8E1F-AD6E87628245}" dt="2023-02-24T21:53:09.596" v="103" actId="47"/>
        <pc:sldMkLst>
          <pc:docMk/>
          <pc:sldMk cId="3513400848" sldId="2320"/>
        </pc:sldMkLst>
      </pc:sldChg>
      <pc:sldChg chg="del">
        <pc:chgData name="Tom Randall" userId="7cdc6f13-b19a-4499-bb6f-8e56e7f9ade5" providerId="ADAL" clId="{FD8C691F-9710-4B6E-8E1F-AD6E87628245}" dt="2023-02-24T21:53:14.810" v="104" actId="47"/>
        <pc:sldMkLst>
          <pc:docMk/>
          <pc:sldMk cId="2618353582" sldId="2321"/>
        </pc:sldMkLst>
      </pc:sldChg>
      <pc:sldChg chg="del">
        <pc:chgData name="Tom Randall" userId="7cdc6f13-b19a-4499-bb6f-8e56e7f9ade5" providerId="ADAL" clId="{FD8C691F-9710-4B6E-8E1F-AD6E87628245}" dt="2023-02-24T21:53:18.442" v="105" actId="47"/>
        <pc:sldMkLst>
          <pc:docMk/>
          <pc:sldMk cId="3737299287" sldId="2322"/>
        </pc:sldMkLst>
      </pc:sldChg>
      <pc:sldChg chg="del">
        <pc:chgData name="Tom Randall" userId="7cdc6f13-b19a-4499-bb6f-8e56e7f9ade5" providerId="ADAL" clId="{FD8C691F-9710-4B6E-8E1F-AD6E87628245}" dt="2023-02-24T21:53:00.468" v="101" actId="47"/>
        <pc:sldMkLst>
          <pc:docMk/>
          <pc:sldMk cId="2804206730" sldId="2323"/>
        </pc:sldMkLst>
      </pc:sldChg>
      <pc:sldChg chg="ord">
        <pc:chgData name="Tom Randall" userId="7cdc6f13-b19a-4499-bb6f-8e56e7f9ade5" providerId="ADAL" clId="{FD8C691F-9710-4B6E-8E1F-AD6E87628245}" dt="2023-02-24T21:48:20.555" v="17"/>
        <pc:sldMkLst>
          <pc:docMk/>
          <pc:sldMk cId="2941376804" sldId="2324"/>
        </pc:sldMkLst>
      </pc:sldChg>
      <pc:sldChg chg="del">
        <pc:chgData name="Tom Randall" userId="7cdc6f13-b19a-4499-bb6f-8e56e7f9ade5" providerId="ADAL" clId="{FD8C691F-9710-4B6E-8E1F-AD6E87628245}" dt="2023-02-24T21:48:57.444" v="22" actId="47"/>
        <pc:sldMkLst>
          <pc:docMk/>
          <pc:sldMk cId="1169363146" sldId="2325"/>
        </pc:sldMkLst>
      </pc:sldChg>
      <pc:sldChg chg="del">
        <pc:chgData name="Tom Randall" userId="7cdc6f13-b19a-4499-bb6f-8e56e7f9ade5" providerId="ADAL" clId="{FD8C691F-9710-4B6E-8E1F-AD6E87628245}" dt="2023-02-24T21:53:37.674" v="109" actId="47"/>
        <pc:sldMkLst>
          <pc:docMk/>
          <pc:sldMk cId="527295052" sldId="232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</c:spPr>
          <c:explosion val="3"/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B5-4776-AD10-499B2D67E952}"/>
              </c:ext>
            </c:extLst>
          </c:dPt>
          <c:dPt>
            <c:idx val="1"/>
            <c:bubble3D val="0"/>
            <c:explosion val="4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B5-4776-AD10-499B2D67E95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B5-4776-AD10-499B2D67E952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B5-4776-AD10-499B2D67E952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B5-4776-AD10-499B2D67E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</c:spPr>
          <c:explosion val="5"/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2C-447F-9779-419479B5500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2C-447F-9779-419479B5500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2C-447F-9779-419479B55000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92C-447F-9779-419479B55000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2C-447F-9779-419479B55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67-4B4A-A317-D3A88389685C}"/>
              </c:ext>
            </c:extLst>
          </c:dPt>
          <c:dPt>
            <c:idx val="1"/>
            <c:bubble3D val="0"/>
            <c:explosion val="4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67-4B4A-A317-D3A8838968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67-4B4A-A317-D3A8838968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67-4B4A-A317-D3A88389685C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67-4B4A-A317-D3A883896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67-4B4A-A317-D3A88389685C}"/>
              </c:ext>
            </c:extLst>
          </c:dPt>
          <c:dPt>
            <c:idx val="1"/>
            <c:bubble3D val="0"/>
            <c:explosion val="4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67-4B4A-A317-D3A8838968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67-4B4A-A317-D3A8838968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67-4B4A-A317-D3A88389685C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67-4B4A-A317-D3A883896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40-4814-9653-56BE6E436342}"/>
              </c:ext>
            </c:extLst>
          </c:dPt>
          <c:dPt>
            <c:idx val="1"/>
            <c:bubble3D val="0"/>
            <c:explosion val="4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40-4814-9653-56BE6E4363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40-4814-9653-56BE6E4363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40-4814-9653-56BE6E436342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40-4814-9653-56BE6E436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5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5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EC3F7B56-83EB-41EB-8991-68124C91E9B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6549F878-5352-4940-B683-160C2C0A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2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3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7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8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3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9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6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5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42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0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7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4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9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rokerworldmag.com/helping-clients-understand-the-cost-of-long-term-care-in-2022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1843D4-061D-397E-08E2-88837AF45996}"/>
              </a:ext>
            </a:extLst>
          </p:cNvPr>
          <p:cNvSpPr/>
          <p:nvPr/>
        </p:nvSpPr>
        <p:spPr>
          <a:xfrm>
            <a:off x="0" y="0"/>
            <a:ext cx="45886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5B4AD13-5D81-ED57-D077-E7A50373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0" y="1679171"/>
            <a:ext cx="3670553" cy="3591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E4F71-72A6-97E2-171F-6ED00D59ECA9}"/>
              </a:ext>
            </a:extLst>
          </p:cNvPr>
          <p:cNvSpPr txBox="1"/>
          <p:nvPr/>
        </p:nvSpPr>
        <p:spPr>
          <a:xfrm>
            <a:off x="4887882" y="368052"/>
            <a:ext cx="6483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A4D8A"/>
                </a:solidFill>
              </a:rPr>
              <a:t>LTC / STC planning can no longer be avoided as an important part of financial plans.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450EC-8E51-B2EB-D6B7-308CDF07BE2D}"/>
              </a:ext>
            </a:extLst>
          </p:cNvPr>
          <p:cNvSpPr txBox="1"/>
          <p:nvPr/>
        </p:nvSpPr>
        <p:spPr>
          <a:xfrm>
            <a:off x="4885535" y="5072071"/>
            <a:ext cx="6251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Consumers are TERRIFIED they’ll end up in a Nursing Home. They are waiting for you to mention LTCi as an option to help KEEP THEM OUT of those facilities.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9E703-CE16-EF3D-78DB-2A3B7F619F75}"/>
              </a:ext>
            </a:extLst>
          </p:cNvPr>
          <p:cNvSpPr txBox="1"/>
          <p:nvPr/>
        </p:nvSpPr>
        <p:spPr>
          <a:xfrm>
            <a:off x="4921138" y="6239656"/>
            <a:ext cx="7154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https://brokerworldmag.com/helping-clients-understand-the-cost-of-long-term-care-in-2022/</a:t>
            </a:r>
            <a:r>
              <a:rPr lang="en-US" sz="14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83005-CFD5-5F8B-15DC-E8EA1937013E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3F01A8-4897-CC5A-B608-74F8D9974E0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4A100-D9A8-081A-00EB-21439D6EEC9A}"/>
              </a:ext>
            </a:extLst>
          </p:cNvPr>
          <p:cNvSpPr txBox="1"/>
          <p:nvPr/>
        </p:nvSpPr>
        <p:spPr>
          <a:xfrm>
            <a:off x="4867282" y="4164440"/>
            <a:ext cx="625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61% </a:t>
            </a:r>
            <a:r>
              <a:rPr lang="en-US" sz="2000" dirty="0">
                <a:solidFill>
                  <a:srgbClr val="000000"/>
                </a:solidFill>
              </a:rPr>
              <a:t>of people surveyed said they </a:t>
            </a:r>
            <a:r>
              <a:rPr lang="en-US" sz="2000" dirty="0">
                <a:solidFill>
                  <a:schemeClr val="accent5"/>
                </a:solidFill>
              </a:rPr>
              <a:t>would rather die </a:t>
            </a:r>
            <a:r>
              <a:rPr lang="en-US" sz="2000" dirty="0">
                <a:solidFill>
                  <a:srgbClr val="000000"/>
                </a:solidFill>
              </a:rPr>
              <a:t>than go into a Nursing Home.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7920B-DE6A-5BA2-4449-F5A787B30FEA}"/>
              </a:ext>
            </a:extLst>
          </p:cNvPr>
          <p:cNvSpPr txBox="1"/>
          <p:nvPr/>
        </p:nvSpPr>
        <p:spPr>
          <a:xfrm>
            <a:off x="4859262" y="2279492"/>
            <a:ext cx="6251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70% </a:t>
            </a:r>
            <a:r>
              <a:rPr lang="en-US" sz="2000" dirty="0">
                <a:solidFill>
                  <a:srgbClr val="000000"/>
                </a:solidFill>
              </a:rPr>
              <a:t>of people will require some type of care.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B2ABA-5515-2E07-56B0-128D7A13FEBB}"/>
              </a:ext>
            </a:extLst>
          </p:cNvPr>
          <p:cNvSpPr txBox="1"/>
          <p:nvPr/>
        </p:nvSpPr>
        <p:spPr>
          <a:xfrm>
            <a:off x="4859262" y="3081599"/>
            <a:ext cx="625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90% </a:t>
            </a:r>
            <a:r>
              <a:rPr lang="en-US" sz="2000" dirty="0">
                <a:solidFill>
                  <a:srgbClr val="000000"/>
                </a:solidFill>
              </a:rPr>
              <a:t>of adults have never had a real discussion about long term care planning.</a:t>
            </a:r>
          </a:p>
        </p:txBody>
      </p:sp>
    </p:spTree>
    <p:extLst>
      <p:ext uri="{BB962C8B-B14F-4D97-AF65-F5344CB8AC3E}">
        <p14:creationId xmlns:p14="http://schemas.microsoft.com/office/powerpoint/2010/main" val="25601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525592" y="5925819"/>
            <a:ext cx="10800133" cy="7231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i="1" dirty="0">
                <a:solidFill>
                  <a:schemeClr val="tx1"/>
                </a:solidFill>
              </a:rPr>
              <a:t>The Key Was What Years of Experience Had Taught Us About Protecting the Carrier….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How Can We Throw The Net That Wide…</a:t>
            </a:r>
            <a:endParaRPr lang="en-US" sz="4200" b="1" i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E386D-E46B-1504-13E2-71494F833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27" y="2187084"/>
            <a:ext cx="6616298" cy="1619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E4770-907D-8B69-9CD2-56235CDC5137}"/>
              </a:ext>
            </a:extLst>
          </p:cNvPr>
          <p:cNvSpPr txBox="1">
            <a:spLocks/>
          </p:cNvSpPr>
          <p:nvPr/>
        </p:nvSpPr>
        <p:spPr>
          <a:xfrm>
            <a:off x="-1" y="939129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With A Strong, Benefit-Packed Plan?</a:t>
            </a:r>
            <a:endParaRPr lang="en-US" sz="42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392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829A8-BCD1-896F-303B-5325AE8CB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3" y="-1057768"/>
            <a:ext cx="3657011" cy="894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The Unique Design Limits Adverse Selection.…</a:t>
            </a:r>
            <a:endParaRPr lang="en-US" sz="4200" b="1" i="1" dirty="0">
              <a:latin typeface="+mn-lt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CAC2DF8-C4D2-EA45-4C77-EAFC7A65D293}"/>
              </a:ext>
            </a:extLst>
          </p:cNvPr>
          <p:cNvGraphicFramePr>
            <a:graphicFrameLocks noGrp="1"/>
          </p:cNvGraphicFramePr>
          <p:nvPr/>
        </p:nvGraphicFramePr>
        <p:xfrm>
          <a:off x="1961147" y="1554624"/>
          <a:ext cx="8128002" cy="44346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9944157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878084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972712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527894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029957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88684112"/>
                    </a:ext>
                  </a:extLst>
                </a:gridCol>
              </a:tblGrid>
              <a:tr h="422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367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41714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39646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4922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93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020F4D-DE87-2787-5AD7-09770F1731F7}"/>
              </a:ext>
            </a:extLst>
          </p:cNvPr>
          <p:cNvSpPr txBox="1">
            <a:spLocks/>
          </p:cNvSpPr>
          <p:nvPr/>
        </p:nvSpPr>
        <p:spPr>
          <a:xfrm>
            <a:off x="1199436" y="383610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DC9D81-D82E-4553-91A8-D7DF60A3158B}"/>
              </a:ext>
            </a:extLst>
          </p:cNvPr>
          <p:cNvSpPr txBox="1">
            <a:spLocks/>
          </p:cNvSpPr>
          <p:nvPr/>
        </p:nvSpPr>
        <p:spPr>
          <a:xfrm>
            <a:off x="1204845" y="5785436"/>
            <a:ext cx="757701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BA175B-B4B2-1F01-44D1-BD96AAEEE0BE}"/>
              </a:ext>
            </a:extLst>
          </p:cNvPr>
          <p:cNvSpPr txBox="1">
            <a:spLocks/>
          </p:cNvSpPr>
          <p:nvPr/>
        </p:nvSpPr>
        <p:spPr>
          <a:xfrm>
            <a:off x="1196823" y="2836502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150%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F1465B-583B-824E-33A4-E861B3135237}"/>
              </a:ext>
            </a:extLst>
          </p:cNvPr>
          <p:cNvSpPr txBox="1">
            <a:spLocks/>
          </p:cNvSpPr>
          <p:nvPr/>
        </p:nvSpPr>
        <p:spPr>
          <a:xfrm>
            <a:off x="1196823" y="182584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200%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13818FF-1702-0227-6AF5-07287BFDC303}"/>
              </a:ext>
            </a:extLst>
          </p:cNvPr>
          <p:cNvSpPr txBox="1">
            <a:spLocks/>
          </p:cNvSpPr>
          <p:nvPr/>
        </p:nvSpPr>
        <p:spPr>
          <a:xfrm>
            <a:off x="1196823" y="4838711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BABEC5-BB72-87E9-4FD1-32314CEB8E67}"/>
              </a:ext>
            </a:extLst>
          </p:cNvPr>
          <p:cNvSpPr txBox="1">
            <a:spLocks/>
          </p:cNvSpPr>
          <p:nvPr/>
        </p:nvSpPr>
        <p:spPr>
          <a:xfrm>
            <a:off x="2948025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71A3F4-AC07-65DA-DCC4-32FFC26AF61D}"/>
              </a:ext>
            </a:extLst>
          </p:cNvPr>
          <p:cNvSpPr txBox="1">
            <a:spLocks/>
          </p:cNvSpPr>
          <p:nvPr/>
        </p:nvSpPr>
        <p:spPr>
          <a:xfrm>
            <a:off x="428753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1A587E-BADC-F048-DD49-0C48253D9C37}"/>
              </a:ext>
            </a:extLst>
          </p:cNvPr>
          <p:cNvSpPr txBox="1">
            <a:spLocks/>
          </p:cNvSpPr>
          <p:nvPr/>
        </p:nvSpPr>
        <p:spPr>
          <a:xfrm>
            <a:off x="563507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95FE2DF-1201-5D4E-1184-D3E6016CB535}"/>
              </a:ext>
            </a:extLst>
          </p:cNvPr>
          <p:cNvSpPr txBox="1">
            <a:spLocks/>
          </p:cNvSpPr>
          <p:nvPr/>
        </p:nvSpPr>
        <p:spPr>
          <a:xfrm>
            <a:off x="698261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7BFA606-B532-E87C-F928-EBB8AB3D0AFA}"/>
              </a:ext>
            </a:extLst>
          </p:cNvPr>
          <p:cNvSpPr txBox="1">
            <a:spLocks/>
          </p:cNvSpPr>
          <p:nvPr/>
        </p:nvSpPr>
        <p:spPr>
          <a:xfrm>
            <a:off x="834619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7AC4E3-5BB9-9BD8-5778-B1CBA3364E2F}"/>
              </a:ext>
            </a:extLst>
          </p:cNvPr>
          <p:cNvSpPr txBox="1">
            <a:spLocks/>
          </p:cNvSpPr>
          <p:nvPr/>
        </p:nvSpPr>
        <p:spPr>
          <a:xfrm>
            <a:off x="1576427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BF7CD3D-1328-12A5-0184-B3FB2C97B261}"/>
              </a:ext>
            </a:extLst>
          </p:cNvPr>
          <p:cNvSpPr txBox="1">
            <a:spLocks/>
          </p:cNvSpPr>
          <p:nvPr/>
        </p:nvSpPr>
        <p:spPr>
          <a:xfrm>
            <a:off x="9701746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B4933BB-17E7-C084-D823-761EB639CFA8}"/>
              </a:ext>
            </a:extLst>
          </p:cNvPr>
          <p:cNvSpPr txBox="1">
            <a:spLocks/>
          </p:cNvSpPr>
          <p:nvPr/>
        </p:nvSpPr>
        <p:spPr>
          <a:xfrm>
            <a:off x="1973179" y="6235373"/>
            <a:ext cx="8115969" cy="365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Anniversary Year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CFF362-7098-9646-B31B-7E8B710AC588}"/>
              </a:ext>
            </a:extLst>
          </p:cNvPr>
          <p:cNvSpPr txBox="1">
            <a:spLocks/>
          </p:cNvSpPr>
          <p:nvPr/>
        </p:nvSpPr>
        <p:spPr>
          <a:xfrm rot="16200000">
            <a:off x="-696472" y="3551480"/>
            <a:ext cx="3659750" cy="505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of Base Benefit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F8EC571-EBE8-B2B0-A14E-03FC4E7AF0EF}"/>
              </a:ext>
            </a:extLst>
          </p:cNvPr>
          <p:cNvSpPr/>
          <p:nvPr/>
        </p:nvSpPr>
        <p:spPr>
          <a:xfrm rot="5400000">
            <a:off x="3074854" y="3164581"/>
            <a:ext cx="483845" cy="379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B738F8-338C-E60E-398A-8DAF2CC8132C}"/>
              </a:ext>
            </a:extLst>
          </p:cNvPr>
          <p:cNvSpPr txBox="1"/>
          <p:nvPr/>
        </p:nvSpPr>
        <p:spPr>
          <a:xfrm>
            <a:off x="2718172" y="1880877"/>
            <a:ext cx="10968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is the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B73563-F818-3648-EA99-2A58FC98D7B6}"/>
              </a:ext>
            </a:extLst>
          </p:cNvPr>
          <p:cNvSpPr txBox="1"/>
          <p:nvPr/>
        </p:nvSpPr>
        <p:spPr>
          <a:xfrm>
            <a:off x="3801982" y="3168109"/>
            <a:ext cx="26309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Tier 1: Max. $100/Day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Tier 2: Max. $400/Day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8D305E-EB09-42AD-ECBF-AC27144D0DCF}"/>
              </a:ext>
            </a:extLst>
          </p:cNvPr>
          <p:cNvCxnSpPr>
            <a:cxnSpLocks/>
          </p:cNvCxnSpPr>
          <p:nvPr/>
        </p:nvCxnSpPr>
        <p:spPr>
          <a:xfrm flipV="1">
            <a:off x="1969169" y="3963307"/>
            <a:ext cx="1363722" cy="1007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128A50-8948-C8D0-DE0A-5AD0B860A1A0}"/>
              </a:ext>
            </a:extLst>
          </p:cNvPr>
          <p:cNvCxnSpPr>
            <a:cxnSpLocks/>
          </p:cNvCxnSpPr>
          <p:nvPr/>
        </p:nvCxnSpPr>
        <p:spPr>
          <a:xfrm>
            <a:off x="3332891" y="3963307"/>
            <a:ext cx="6756257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C3D40084-A5C9-257E-9734-AFD13886904A}"/>
              </a:ext>
            </a:extLst>
          </p:cNvPr>
          <p:cNvSpPr/>
          <p:nvPr/>
        </p:nvSpPr>
        <p:spPr>
          <a:xfrm>
            <a:off x="3415704" y="3809073"/>
            <a:ext cx="764795" cy="3193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1DA931-4847-BB8A-1C2B-B231EDF0EDFE}"/>
              </a:ext>
            </a:extLst>
          </p:cNvPr>
          <p:cNvSpPr txBox="1"/>
          <p:nvPr/>
        </p:nvSpPr>
        <p:spPr>
          <a:xfrm>
            <a:off x="2092105" y="5045563"/>
            <a:ext cx="81387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5-Year Ramp Up Protects the Carrier by Reducing Adverse Selection… AND Allows More Favorable Underwriting!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3399C2-E603-97B3-3BC9-62A04289430F}"/>
              </a:ext>
            </a:extLst>
          </p:cNvPr>
          <p:cNvSpPr txBox="1"/>
          <p:nvPr/>
        </p:nvSpPr>
        <p:spPr>
          <a:xfrm>
            <a:off x="4097215" y="4172551"/>
            <a:ext cx="61336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Only Tier 1 UW Passed, 100%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 is Max.</a:t>
            </a:r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FCA40EB4-369F-66F8-40FB-7AC7B5A96521}"/>
              </a:ext>
            </a:extLst>
          </p:cNvPr>
          <p:cNvSpPr/>
          <p:nvPr/>
        </p:nvSpPr>
        <p:spPr>
          <a:xfrm>
            <a:off x="3028091" y="3688938"/>
            <a:ext cx="577373" cy="50719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EC6B8-CC13-21DD-8863-3177579A4477}"/>
              </a:ext>
            </a:extLst>
          </p:cNvPr>
          <p:cNvSpPr txBox="1">
            <a:spLocks/>
          </p:cNvSpPr>
          <p:nvPr/>
        </p:nvSpPr>
        <p:spPr>
          <a:xfrm>
            <a:off x="6510126" y="1983467"/>
            <a:ext cx="2713975" cy="1277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Remember… 33 of 45 Rows Pass AT LEAST Tier 1 UW!</a:t>
            </a:r>
          </a:p>
        </p:txBody>
      </p:sp>
    </p:spTree>
    <p:extLst>
      <p:ext uri="{BB962C8B-B14F-4D97-AF65-F5344CB8AC3E}">
        <p14:creationId xmlns:p14="http://schemas.microsoft.com/office/powerpoint/2010/main" val="84326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84 -0.09815 L 0.03984 -0.09815 C 0.05169 -0.11319 0.05247 -0.11528 0.06875 -0.12847 C 0.07252 -0.13148 0.07669 -0.13264 0.0806 -0.13542 C 0.08424 -0.13819 0.08737 -0.14282 0.09114 -0.14491 C 0.10325 -0.15139 0.11575 -0.15532 0.12799 -0.16111 C 0.15599 -0.17477 0.14036 -0.16991 0.16341 -0.17986 C 0.17305 -0.18403 0.18281 -0.18727 0.19245 -0.19167 C 0.19857 -0.19444 0.20456 -0.19884 0.21081 -0.20092 C 0.23177 -0.20787 0.27864 -0.21736 0.30026 -0.22199 C 0.31315 -0.22778 0.31354 -0.22917 0.3293 -0.22917 L 0.49114 -0.22662 C 0.58854 -0.2206 0.54023 -0.22523 0.63581 -0.21273 L 0.66875 -0.20324 C 0.67526 -0.20162 0.68203 -0.20185 0.68841 -0.19861 C 0.71068 -0.18773 0.73203 -0.17176 0.7543 -0.16111 L 0.81341 -0.1331 C 0.8151 -0.13125 0.85482 -0.08912 0.86745 -0.06991 C 0.88815 -0.03842 0.91211 -0.01204 0.9293 0.02593 C 0.93099 0.02986 0.93294 0.03357 0.9345 0.0375 C 0.95651 0.09352 0.9526 0.08264 0.96341 0.11458 C 0.96458 0.13449 0.96549 0.15301 0.96745 0.17292 C 0.96888 0.18866 0.9707 0.20417 0.97265 0.21991 C 0.98047 0.28287 0.97604 0.23681 0.9793 0.2713 C 0.96497 0.30741 0.97305 0.28357 0.96081 0.33218 C 0.96002 0.33519 0.95885 0.3382 0.9582 0.34144 C 0.95573 0.35463 0.95508 0.36875 0.95156 0.38125 C 0.94987 0.3875 0.94948 0.3956 0.94635 0.4 C 0.94297 0.40463 0.93346 0.41898 0.92786 0.42338 C 0.91992 0.4294 0.89961 0.4382 0.89375 0.43958 C 0.88151 0.44259 0.86914 0.44283 0.8569 0.44445 L 0.71081 0.4419 C 0.70377 0.44167 0.69674 0.43843 0.68971 0.43727 C 0.6832 0.43611 0.67656 0.43565 0.67005 0.43495 C 0.65911 0.43195 0.64818 0.42778 0.63711 0.4257 C 0.54284 0.40671 0.59232 0.42384 0.51471 0.4 C 0.50065 0.3956 0.48294 0.38727 0.47005 0.37894 C 0.45456 0.36875 0.4401 0.35278 0.42396 0.34607 L 0.40156 0.33681 C 0.39726 0.33495 0.39284 0.3338 0.38841 0.33218 C 0.3832 0.32986 0.37799 0.32708 0.37265 0.325 C 0.36523 0.32222 0.35026 0.31806 0.35026 0.31806 C 0.34805 0.31574 0.34609 0.31296 0.34375 0.31111 C 0.34114 0.30903 0.33802 0.30926 0.33581 0.30625 C 0.33242 0.30162 0.33203 0.29398 0.3306 0.28773 C 0.33021 0.28611 0.32969 0.28449 0.3293 0.28287 " pathEditMode="relative" ptsTypes="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53828 -0.00694 " pathEditMode="relative" rAng="0" ptsTypes="AA">
                                      <p:cBhvr>
                                        <p:cTn id="89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4" y="-347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"/>
                            </p:stCondLst>
                            <p:childTnLst>
                              <p:par>
                                <p:cTn id="9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50"/>
                            </p:stCondLst>
                            <p:childTnLst>
                              <p:par>
                                <p:cTn id="10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22" grpId="0" animBg="1"/>
      <p:bldP spid="35" grpId="0" animBg="1"/>
      <p:bldP spid="36" grpId="0" animBg="1"/>
      <p:bldP spid="51" grpId="0" animBg="1"/>
      <p:bldP spid="51" grpId="1" animBg="1"/>
      <p:bldP spid="51" grpId="2" animBg="1"/>
      <p:bldP spid="52" grpId="0" animBg="1"/>
      <p:bldP spid="53" grpId="0" animBg="1"/>
      <p:bldP spid="3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The Unique Design Limits Adverse Selection.…</a:t>
            </a:r>
            <a:endParaRPr lang="en-US" sz="4200" b="1" i="1" dirty="0">
              <a:latin typeface="+mn-lt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CAC2DF8-C4D2-EA45-4C77-EAFC7A65D293}"/>
              </a:ext>
            </a:extLst>
          </p:cNvPr>
          <p:cNvGraphicFramePr>
            <a:graphicFrameLocks noGrp="1"/>
          </p:cNvGraphicFramePr>
          <p:nvPr/>
        </p:nvGraphicFramePr>
        <p:xfrm>
          <a:off x="1961147" y="1554624"/>
          <a:ext cx="8128002" cy="44346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9944157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878084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972712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527894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029957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88684112"/>
                    </a:ext>
                  </a:extLst>
                </a:gridCol>
              </a:tblGrid>
              <a:tr h="422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367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41714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39646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4922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93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020F4D-DE87-2787-5AD7-09770F1731F7}"/>
              </a:ext>
            </a:extLst>
          </p:cNvPr>
          <p:cNvSpPr txBox="1">
            <a:spLocks/>
          </p:cNvSpPr>
          <p:nvPr/>
        </p:nvSpPr>
        <p:spPr>
          <a:xfrm>
            <a:off x="1199436" y="383610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DC9D81-D82E-4553-91A8-D7DF60A3158B}"/>
              </a:ext>
            </a:extLst>
          </p:cNvPr>
          <p:cNvSpPr txBox="1">
            <a:spLocks/>
          </p:cNvSpPr>
          <p:nvPr/>
        </p:nvSpPr>
        <p:spPr>
          <a:xfrm>
            <a:off x="1204845" y="5785436"/>
            <a:ext cx="757701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BA175B-B4B2-1F01-44D1-BD96AAEEE0BE}"/>
              </a:ext>
            </a:extLst>
          </p:cNvPr>
          <p:cNvSpPr txBox="1">
            <a:spLocks/>
          </p:cNvSpPr>
          <p:nvPr/>
        </p:nvSpPr>
        <p:spPr>
          <a:xfrm>
            <a:off x="1196823" y="2836502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150%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F1465B-583B-824E-33A4-E861B3135237}"/>
              </a:ext>
            </a:extLst>
          </p:cNvPr>
          <p:cNvSpPr txBox="1">
            <a:spLocks/>
          </p:cNvSpPr>
          <p:nvPr/>
        </p:nvSpPr>
        <p:spPr>
          <a:xfrm>
            <a:off x="1196823" y="182584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200%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13818FF-1702-0227-6AF5-07287BFDC303}"/>
              </a:ext>
            </a:extLst>
          </p:cNvPr>
          <p:cNvSpPr txBox="1">
            <a:spLocks/>
          </p:cNvSpPr>
          <p:nvPr/>
        </p:nvSpPr>
        <p:spPr>
          <a:xfrm>
            <a:off x="1196823" y="4838711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BABEC5-BB72-87E9-4FD1-32314CEB8E67}"/>
              </a:ext>
            </a:extLst>
          </p:cNvPr>
          <p:cNvSpPr txBox="1">
            <a:spLocks/>
          </p:cNvSpPr>
          <p:nvPr/>
        </p:nvSpPr>
        <p:spPr>
          <a:xfrm>
            <a:off x="2948025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71A3F4-AC07-65DA-DCC4-32FFC26AF61D}"/>
              </a:ext>
            </a:extLst>
          </p:cNvPr>
          <p:cNvSpPr txBox="1">
            <a:spLocks/>
          </p:cNvSpPr>
          <p:nvPr/>
        </p:nvSpPr>
        <p:spPr>
          <a:xfrm>
            <a:off x="428753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1A587E-BADC-F048-DD49-0C48253D9C37}"/>
              </a:ext>
            </a:extLst>
          </p:cNvPr>
          <p:cNvSpPr txBox="1">
            <a:spLocks/>
          </p:cNvSpPr>
          <p:nvPr/>
        </p:nvSpPr>
        <p:spPr>
          <a:xfrm>
            <a:off x="563507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95FE2DF-1201-5D4E-1184-D3E6016CB535}"/>
              </a:ext>
            </a:extLst>
          </p:cNvPr>
          <p:cNvSpPr txBox="1">
            <a:spLocks/>
          </p:cNvSpPr>
          <p:nvPr/>
        </p:nvSpPr>
        <p:spPr>
          <a:xfrm>
            <a:off x="698261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7BFA606-B532-E87C-F928-EBB8AB3D0AFA}"/>
              </a:ext>
            </a:extLst>
          </p:cNvPr>
          <p:cNvSpPr txBox="1">
            <a:spLocks/>
          </p:cNvSpPr>
          <p:nvPr/>
        </p:nvSpPr>
        <p:spPr>
          <a:xfrm>
            <a:off x="834619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7AC4E3-5BB9-9BD8-5778-B1CBA3364E2F}"/>
              </a:ext>
            </a:extLst>
          </p:cNvPr>
          <p:cNvSpPr txBox="1">
            <a:spLocks/>
          </p:cNvSpPr>
          <p:nvPr/>
        </p:nvSpPr>
        <p:spPr>
          <a:xfrm>
            <a:off x="1576427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BF7CD3D-1328-12A5-0184-B3FB2C97B261}"/>
              </a:ext>
            </a:extLst>
          </p:cNvPr>
          <p:cNvSpPr txBox="1">
            <a:spLocks/>
          </p:cNvSpPr>
          <p:nvPr/>
        </p:nvSpPr>
        <p:spPr>
          <a:xfrm>
            <a:off x="9701746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B4933BB-17E7-C084-D823-761EB639CFA8}"/>
              </a:ext>
            </a:extLst>
          </p:cNvPr>
          <p:cNvSpPr txBox="1">
            <a:spLocks/>
          </p:cNvSpPr>
          <p:nvPr/>
        </p:nvSpPr>
        <p:spPr>
          <a:xfrm>
            <a:off x="1973179" y="6235373"/>
            <a:ext cx="8115969" cy="365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Anniversary Year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CFF362-7098-9646-B31B-7E8B710AC588}"/>
              </a:ext>
            </a:extLst>
          </p:cNvPr>
          <p:cNvSpPr txBox="1">
            <a:spLocks/>
          </p:cNvSpPr>
          <p:nvPr/>
        </p:nvSpPr>
        <p:spPr>
          <a:xfrm rot="16200000">
            <a:off x="-696472" y="3551480"/>
            <a:ext cx="3659750" cy="505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of Base Benefit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F8EC571-EBE8-B2B0-A14E-03FC4E7AF0EF}"/>
              </a:ext>
            </a:extLst>
          </p:cNvPr>
          <p:cNvSpPr/>
          <p:nvPr/>
        </p:nvSpPr>
        <p:spPr>
          <a:xfrm rot="5400000">
            <a:off x="3074854" y="3164581"/>
            <a:ext cx="483845" cy="379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B738F8-338C-E60E-398A-8DAF2CC8132C}"/>
              </a:ext>
            </a:extLst>
          </p:cNvPr>
          <p:cNvSpPr txBox="1"/>
          <p:nvPr/>
        </p:nvSpPr>
        <p:spPr>
          <a:xfrm>
            <a:off x="2718172" y="1880877"/>
            <a:ext cx="10968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is the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B73563-F818-3648-EA99-2A58FC98D7B6}"/>
              </a:ext>
            </a:extLst>
          </p:cNvPr>
          <p:cNvSpPr txBox="1"/>
          <p:nvPr/>
        </p:nvSpPr>
        <p:spPr>
          <a:xfrm>
            <a:off x="3801982" y="3168109"/>
            <a:ext cx="26309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Tier 1: Max. $100/Day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Tier 2: Max. $400/Day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8D305E-EB09-42AD-ECBF-AC27144D0DCF}"/>
              </a:ext>
            </a:extLst>
          </p:cNvPr>
          <p:cNvCxnSpPr>
            <a:cxnSpLocks/>
          </p:cNvCxnSpPr>
          <p:nvPr/>
        </p:nvCxnSpPr>
        <p:spPr>
          <a:xfrm flipV="1">
            <a:off x="1969169" y="3963307"/>
            <a:ext cx="1363722" cy="1007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128A50-8948-C8D0-DE0A-5AD0B860A1A0}"/>
              </a:ext>
            </a:extLst>
          </p:cNvPr>
          <p:cNvCxnSpPr>
            <a:cxnSpLocks/>
          </p:cNvCxnSpPr>
          <p:nvPr/>
        </p:nvCxnSpPr>
        <p:spPr>
          <a:xfrm>
            <a:off x="3332891" y="3963307"/>
            <a:ext cx="6756257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D1DA931-4847-BB8A-1C2B-B231EDF0EDFE}"/>
              </a:ext>
            </a:extLst>
          </p:cNvPr>
          <p:cNvSpPr txBox="1"/>
          <p:nvPr/>
        </p:nvSpPr>
        <p:spPr>
          <a:xfrm>
            <a:off x="2092105" y="5045563"/>
            <a:ext cx="81387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5-Year Ramp Up Protects the Carrier by Reducing Adverse Selection… AND Allows More Favorable Underwriting!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3399C2-E603-97B3-3BC9-62A04289430F}"/>
              </a:ext>
            </a:extLst>
          </p:cNvPr>
          <p:cNvSpPr txBox="1"/>
          <p:nvPr/>
        </p:nvSpPr>
        <p:spPr>
          <a:xfrm>
            <a:off x="4097215" y="4172551"/>
            <a:ext cx="61336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Only Tier 1 UW Passed, 100%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 is Max.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EC6B8-CC13-21DD-8863-3177579A4477}"/>
              </a:ext>
            </a:extLst>
          </p:cNvPr>
          <p:cNvSpPr txBox="1">
            <a:spLocks/>
          </p:cNvSpPr>
          <p:nvPr/>
        </p:nvSpPr>
        <p:spPr>
          <a:xfrm>
            <a:off x="6510126" y="1983467"/>
            <a:ext cx="2713975" cy="1277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Remember… 33 of 45 Rows Pass AT LEAST Tier 1 UW!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7CC8F-6AB7-6EFE-BF84-ED37C5823958}"/>
              </a:ext>
            </a:extLst>
          </p:cNvPr>
          <p:cNvSpPr txBox="1"/>
          <p:nvPr/>
        </p:nvSpPr>
        <p:spPr>
          <a:xfrm>
            <a:off x="4097214" y="4172551"/>
            <a:ext cx="61336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Only Tier 1 UW Passed,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if Tier 2 Passed &amp; No Inflation Chosen… 100%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 is Max.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FA59A8-9522-8A4D-B908-959CFF376FB4}"/>
              </a:ext>
            </a:extLst>
          </p:cNvPr>
          <p:cNvCxnSpPr>
            <a:cxnSpLocks/>
          </p:cNvCxnSpPr>
          <p:nvPr/>
        </p:nvCxnSpPr>
        <p:spPr>
          <a:xfrm>
            <a:off x="8734567" y="1974313"/>
            <a:ext cx="135458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E4E9C8F-4310-1037-DDE2-F5124B47BA82}"/>
              </a:ext>
            </a:extLst>
          </p:cNvPr>
          <p:cNvSpPr/>
          <p:nvPr/>
        </p:nvSpPr>
        <p:spPr>
          <a:xfrm>
            <a:off x="8677057" y="1821163"/>
            <a:ext cx="764795" cy="3193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8EEF4D0-0E8E-A993-634F-9831B3C08772}"/>
              </a:ext>
            </a:extLst>
          </p:cNvPr>
          <p:cNvSpPr/>
          <p:nvPr/>
        </p:nvSpPr>
        <p:spPr>
          <a:xfrm rot="20204365">
            <a:off x="3308689" y="3688019"/>
            <a:ext cx="764795" cy="3193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4528A2-2DC0-9C6F-086C-B1BB2D714138}"/>
              </a:ext>
            </a:extLst>
          </p:cNvPr>
          <p:cNvCxnSpPr>
            <a:cxnSpLocks/>
          </p:cNvCxnSpPr>
          <p:nvPr/>
        </p:nvCxnSpPr>
        <p:spPr>
          <a:xfrm flipV="1">
            <a:off x="3332891" y="1974313"/>
            <a:ext cx="5401676" cy="1988994"/>
          </a:xfrm>
          <a:prstGeom prst="line">
            <a:avLst/>
          </a:prstGeom>
          <a:ln w="57150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FCA40EB4-369F-66F8-40FB-7AC7B5A96521}"/>
              </a:ext>
            </a:extLst>
          </p:cNvPr>
          <p:cNvSpPr/>
          <p:nvPr/>
        </p:nvSpPr>
        <p:spPr>
          <a:xfrm>
            <a:off x="3028091" y="3688938"/>
            <a:ext cx="577373" cy="50719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266DFB9-77C7-BE86-1BEC-E46915BB5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9" y="809603"/>
            <a:ext cx="3302518" cy="8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39245 -0.25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2" y="-128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08542 0.00092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3" grpId="0" animBg="1"/>
      <p:bldP spid="2" grpId="0" animBg="1"/>
      <p:bldP spid="10" grpId="0" animBg="1"/>
      <p:bldP spid="15" grpId="0" animBg="1"/>
      <p:bldP spid="15" grpId="1" animBg="1"/>
      <p:bldP spid="15" grpId="2" animBg="1"/>
      <p:bldP spid="20" grpId="0" animBg="1"/>
      <p:bldP spid="20" grpId="1" animBg="1"/>
      <p:bldP spid="2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The Unique Design Limits Adverse Selection.…</a:t>
            </a:r>
            <a:endParaRPr lang="en-US" sz="4200" b="1" i="1" dirty="0">
              <a:latin typeface="+mn-lt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CAC2DF8-C4D2-EA45-4C77-EAFC7A65D293}"/>
              </a:ext>
            </a:extLst>
          </p:cNvPr>
          <p:cNvGraphicFramePr>
            <a:graphicFrameLocks noGrp="1"/>
          </p:cNvGraphicFramePr>
          <p:nvPr/>
        </p:nvGraphicFramePr>
        <p:xfrm>
          <a:off x="1961147" y="1554624"/>
          <a:ext cx="8128002" cy="44346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9944157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878084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972712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527894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029957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88684112"/>
                    </a:ext>
                  </a:extLst>
                </a:gridCol>
              </a:tblGrid>
              <a:tr h="422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367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41714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39646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4922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93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020F4D-DE87-2787-5AD7-09770F1731F7}"/>
              </a:ext>
            </a:extLst>
          </p:cNvPr>
          <p:cNvSpPr txBox="1">
            <a:spLocks/>
          </p:cNvSpPr>
          <p:nvPr/>
        </p:nvSpPr>
        <p:spPr>
          <a:xfrm>
            <a:off x="1199436" y="383610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DC9D81-D82E-4553-91A8-D7DF60A3158B}"/>
              </a:ext>
            </a:extLst>
          </p:cNvPr>
          <p:cNvSpPr txBox="1">
            <a:spLocks/>
          </p:cNvSpPr>
          <p:nvPr/>
        </p:nvSpPr>
        <p:spPr>
          <a:xfrm>
            <a:off x="1204845" y="5785436"/>
            <a:ext cx="757701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BA175B-B4B2-1F01-44D1-BD96AAEEE0BE}"/>
              </a:ext>
            </a:extLst>
          </p:cNvPr>
          <p:cNvSpPr txBox="1">
            <a:spLocks/>
          </p:cNvSpPr>
          <p:nvPr/>
        </p:nvSpPr>
        <p:spPr>
          <a:xfrm>
            <a:off x="1196823" y="2836502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150%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F1465B-583B-824E-33A4-E861B3135237}"/>
              </a:ext>
            </a:extLst>
          </p:cNvPr>
          <p:cNvSpPr txBox="1">
            <a:spLocks/>
          </p:cNvSpPr>
          <p:nvPr/>
        </p:nvSpPr>
        <p:spPr>
          <a:xfrm>
            <a:off x="1196823" y="182584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200%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13818FF-1702-0227-6AF5-07287BFDC303}"/>
              </a:ext>
            </a:extLst>
          </p:cNvPr>
          <p:cNvSpPr txBox="1">
            <a:spLocks/>
          </p:cNvSpPr>
          <p:nvPr/>
        </p:nvSpPr>
        <p:spPr>
          <a:xfrm>
            <a:off x="1196823" y="4838711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BABEC5-BB72-87E9-4FD1-32314CEB8E67}"/>
              </a:ext>
            </a:extLst>
          </p:cNvPr>
          <p:cNvSpPr txBox="1">
            <a:spLocks/>
          </p:cNvSpPr>
          <p:nvPr/>
        </p:nvSpPr>
        <p:spPr>
          <a:xfrm>
            <a:off x="2948025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71A3F4-AC07-65DA-DCC4-32FFC26AF61D}"/>
              </a:ext>
            </a:extLst>
          </p:cNvPr>
          <p:cNvSpPr txBox="1">
            <a:spLocks/>
          </p:cNvSpPr>
          <p:nvPr/>
        </p:nvSpPr>
        <p:spPr>
          <a:xfrm>
            <a:off x="428753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1A587E-BADC-F048-DD49-0C48253D9C37}"/>
              </a:ext>
            </a:extLst>
          </p:cNvPr>
          <p:cNvSpPr txBox="1">
            <a:spLocks/>
          </p:cNvSpPr>
          <p:nvPr/>
        </p:nvSpPr>
        <p:spPr>
          <a:xfrm>
            <a:off x="563507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95FE2DF-1201-5D4E-1184-D3E6016CB535}"/>
              </a:ext>
            </a:extLst>
          </p:cNvPr>
          <p:cNvSpPr txBox="1">
            <a:spLocks/>
          </p:cNvSpPr>
          <p:nvPr/>
        </p:nvSpPr>
        <p:spPr>
          <a:xfrm>
            <a:off x="698261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7BFA606-B532-E87C-F928-EBB8AB3D0AFA}"/>
              </a:ext>
            </a:extLst>
          </p:cNvPr>
          <p:cNvSpPr txBox="1">
            <a:spLocks/>
          </p:cNvSpPr>
          <p:nvPr/>
        </p:nvSpPr>
        <p:spPr>
          <a:xfrm>
            <a:off x="834619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7AC4E3-5BB9-9BD8-5778-B1CBA3364E2F}"/>
              </a:ext>
            </a:extLst>
          </p:cNvPr>
          <p:cNvSpPr txBox="1">
            <a:spLocks/>
          </p:cNvSpPr>
          <p:nvPr/>
        </p:nvSpPr>
        <p:spPr>
          <a:xfrm>
            <a:off x="1576427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BF7CD3D-1328-12A5-0184-B3FB2C97B261}"/>
              </a:ext>
            </a:extLst>
          </p:cNvPr>
          <p:cNvSpPr txBox="1">
            <a:spLocks/>
          </p:cNvSpPr>
          <p:nvPr/>
        </p:nvSpPr>
        <p:spPr>
          <a:xfrm>
            <a:off x="9701746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B4933BB-17E7-C084-D823-761EB639CFA8}"/>
              </a:ext>
            </a:extLst>
          </p:cNvPr>
          <p:cNvSpPr txBox="1">
            <a:spLocks/>
          </p:cNvSpPr>
          <p:nvPr/>
        </p:nvSpPr>
        <p:spPr>
          <a:xfrm>
            <a:off x="1973179" y="6235373"/>
            <a:ext cx="8115969" cy="365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Anniversary Year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CFF362-7098-9646-B31B-7E8B710AC588}"/>
              </a:ext>
            </a:extLst>
          </p:cNvPr>
          <p:cNvSpPr txBox="1">
            <a:spLocks/>
          </p:cNvSpPr>
          <p:nvPr/>
        </p:nvSpPr>
        <p:spPr>
          <a:xfrm rot="16200000">
            <a:off x="-696472" y="3551480"/>
            <a:ext cx="3659750" cy="505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of Base Benefit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F8EC571-EBE8-B2B0-A14E-03FC4E7AF0EF}"/>
              </a:ext>
            </a:extLst>
          </p:cNvPr>
          <p:cNvSpPr/>
          <p:nvPr/>
        </p:nvSpPr>
        <p:spPr>
          <a:xfrm rot="5400000">
            <a:off x="3074854" y="3164581"/>
            <a:ext cx="483845" cy="379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B738F8-338C-E60E-398A-8DAF2CC8132C}"/>
              </a:ext>
            </a:extLst>
          </p:cNvPr>
          <p:cNvSpPr txBox="1"/>
          <p:nvPr/>
        </p:nvSpPr>
        <p:spPr>
          <a:xfrm>
            <a:off x="2718172" y="1880877"/>
            <a:ext cx="10968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is the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8D305E-EB09-42AD-ECBF-AC27144D0DCF}"/>
              </a:ext>
            </a:extLst>
          </p:cNvPr>
          <p:cNvCxnSpPr>
            <a:cxnSpLocks/>
          </p:cNvCxnSpPr>
          <p:nvPr/>
        </p:nvCxnSpPr>
        <p:spPr>
          <a:xfrm flipV="1">
            <a:off x="1969169" y="3963307"/>
            <a:ext cx="1363722" cy="1007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128A50-8948-C8D0-DE0A-5AD0B860A1A0}"/>
              </a:ext>
            </a:extLst>
          </p:cNvPr>
          <p:cNvCxnSpPr>
            <a:cxnSpLocks/>
          </p:cNvCxnSpPr>
          <p:nvPr/>
        </p:nvCxnSpPr>
        <p:spPr>
          <a:xfrm>
            <a:off x="3332891" y="3963307"/>
            <a:ext cx="6756257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D1DA931-4847-BB8A-1C2B-B231EDF0EDFE}"/>
              </a:ext>
            </a:extLst>
          </p:cNvPr>
          <p:cNvSpPr txBox="1"/>
          <p:nvPr/>
        </p:nvSpPr>
        <p:spPr>
          <a:xfrm>
            <a:off x="2092105" y="5045563"/>
            <a:ext cx="81387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5-Year Ramp Up Protects the Carrier by Reducing Adverse Selection… AND Allows More Favorable Underwriting!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7CC8F-6AB7-6EFE-BF84-ED37C5823958}"/>
              </a:ext>
            </a:extLst>
          </p:cNvPr>
          <p:cNvSpPr txBox="1"/>
          <p:nvPr/>
        </p:nvSpPr>
        <p:spPr>
          <a:xfrm>
            <a:off x="4097214" y="4172551"/>
            <a:ext cx="61336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Only Tier 1 UW Passed,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if Tier 2 Passed &amp; No Inflation Chosen… 100%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 is Max.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FA59A8-9522-8A4D-B908-959CFF376FB4}"/>
              </a:ext>
            </a:extLst>
          </p:cNvPr>
          <p:cNvCxnSpPr>
            <a:cxnSpLocks/>
          </p:cNvCxnSpPr>
          <p:nvPr/>
        </p:nvCxnSpPr>
        <p:spPr>
          <a:xfrm>
            <a:off x="8734567" y="1974313"/>
            <a:ext cx="135458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4528A2-2DC0-9C6F-086C-B1BB2D714138}"/>
              </a:ext>
            </a:extLst>
          </p:cNvPr>
          <p:cNvCxnSpPr>
            <a:cxnSpLocks/>
          </p:cNvCxnSpPr>
          <p:nvPr/>
        </p:nvCxnSpPr>
        <p:spPr>
          <a:xfrm flipV="1">
            <a:off x="3332891" y="1974313"/>
            <a:ext cx="5401676" cy="1988994"/>
          </a:xfrm>
          <a:prstGeom prst="line">
            <a:avLst/>
          </a:prstGeom>
          <a:ln w="57150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FCA40EB4-369F-66F8-40FB-7AC7B5A96521}"/>
              </a:ext>
            </a:extLst>
          </p:cNvPr>
          <p:cNvSpPr/>
          <p:nvPr/>
        </p:nvSpPr>
        <p:spPr>
          <a:xfrm>
            <a:off x="3028091" y="3688938"/>
            <a:ext cx="577373" cy="50719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B6CBF-4F04-5CCA-2420-CC1A14027536}"/>
              </a:ext>
            </a:extLst>
          </p:cNvPr>
          <p:cNvSpPr txBox="1"/>
          <p:nvPr/>
        </p:nvSpPr>
        <p:spPr>
          <a:xfrm>
            <a:off x="4049016" y="1889124"/>
            <a:ext cx="32625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Inflation Rider is 5% Simple of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2x Max.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8B859BF9-FB95-7859-17A8-284DE561B65E}"/>
              </a:ext>
            </a:extLst>
          </p:cNvPr>
          <p:cNvSpPr/>
          <p:nvPr/>
        </p:nvSpPr>
        <p:spPr>
          <a:xfrm>
            <a:off x="9349286" y="2080250"/>
            <a:ext cx="352460" cy="55593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18BC8-740B-2BE6-2C4A-2DFA72DA2C5D}"/>
              </a:ext>
            </a:extLst>
          </p:cNvPr>
          <p:cNvSpPr txBox="1"/>
          <p:nvPr/>
        </p:nvSpPr>
        <p:spPr>
          <a:xfrm>
            <a:off x="7506268" y="2603049"/>
            <a:ext cx="252575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So, If Tier 2 UW Passed &amp; Inflation Rider, Max. is 200% BASE.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6AA79E-92FD-18B9-31F2-5C3079E66F1C}"/>
              </a:ext>
            </a:extLst>
          </p:cNvPr>
          <p:cNvSpPr txBox="1">
            <a:spLocks/>
          </p:cNvSpPr>
          <p:nvPr/>
        </p:nvSpPr>
        <p:spPr>
          <a:xfrm>
            <a:off x="10267218" y="1569541"/>
            <a:ext cx="1676415" cy="2243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21 of 45 Rows Pass BOTH UW Tiers &amp; Get FULL Coverage!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266DFB9-77C7-BE86-1BEC-E46915BB5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9" y="809603"/>
            <a:ext cx="3302518" cy="8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9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0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The Unique Design Limits Adverse Selection.…</a:t>
            </a:r>
            <a:endParaRPr lang="en-US" sz="4200" b="1" i="1" dirty="0">
              <a:latin typeface="+mn-lt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CAC2DF8-C4D2-EA45-4C77-EAFC7A65D293}"/>
              </a:ext>
            </a:extLst>
          </p:cNvPr>
          <p:cNvGraphicFramePr>
            <a:graphicFrameLocks noGrp="1"/>
          </p:cNvGraphicFramePr>
          <p:nvPr/>
        </p:nvGraphicFramePr>
        <p:xfrm>
          <a:off x="1961147" y="1554624"/>
          <a:ext cx="8128002" cy="44346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9944157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878084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972712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527894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029957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88684112"/>
                    </a:ext>
                  </a:extLst>
                </a:gridCol>
              </a:tblGrid>
              <a:tr h="422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367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41714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39646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4922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93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020F4D-DE87-2787-5AD7-09770F1731F7}"/>
              </a:ext>
            </a:extLst>
          </p:cNvPr>
          <p:cNvSpPr txBox="1">
            <a:spLocks/>
          </p:cNvSpPr>
          <p:nvPr/>
        </p:nvSpPr>
        <p:spPr>
          <a:xfrm>
            <a:off x="1199436" y="383610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DC9D81-D82E-4553-91A8-D7DF60A3158B}"/>
              </a:ext>
            </a:extLst>
          </p:cNvPr>
          <p:cNvSpPr txBox="1">
            <a:spLocks/>
          </p:cNvSpPr>
          <p:nvPr/>
        </p:nvSpPr>
        <p:spPr>
          <a:xfrm>
            <a:off x="1204845" y="5785436"/>
            <a:ext cx="757701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BA175B-B4B2-1F01-44D1-BD96AAEEE0BE}"/>
              </a:ext>
            </a:extLst>
          </p:cNvPr>
          <p:cNvSpPr txBox="1">
            <a:spLocks/>
          </p:cNvSpPr>
          <p:nvPr/>
        </p:nvSpPr>
        <p:spPr>
          <a:xfrm>
            <a:off x="1196823" y="2836502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150%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F1465B-583B-824E-33A4-E861B3135237}"/>
              </a:ext>
            </a:extLst>
          </p:cNvPr>
          <p:cNvSpPr txBox="1">
            <a:spLocks/>
          </p:cNvSpPr>
          <p:nvPr/>
        </p:nvSpPr>
        <p:spPr>
          <a:xfrm>
            <a:off x="1196823" y="182584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200%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13818FF-1702-0227-6AF5-07287BFDC303}"/>
              </a:ext>
            </a:extLst>
          </p:cNvPr>
          <p:cNvSpPr txBox="1">
            <a:spLocks/>
          </p:cNvSpPr>
          <p:nvPr/>
        </p:nvSpPr>
        <p:spPr>
          <a:xfrm>
            <a:off x="1196823" y="4838711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BABEC5-BB72-87E9-4FD1-32314CEB8E67}"/>
              </a:ext>
            </a:extLst>
          </p:cNvPr>
          <p:cNvSpPr txBox="1">
            <a:spLocks/>
          </p:cNvSpPr>
          <p:nvPr/>
        </p:nvSpPr>
        <p:spPr>
          <a:xfrm>
            <a:off x="2948025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71A3F4-AC07-65DA-DCC4-32FFC26AF61D}"/>
              </a:ext>
            </a:extLst>
          </p:cNvPr>
          <p:cNvSpPr txBox="1">
            <a:spLocks/>
          </p:cNvSpPr>
          <p:nvPr/>
        </p:nvSpPr>
        <p:spPr>
          <a:xfrm>
            <a:off x="428753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1A587E-BADC-F048-DD49-0C48253D9C37}"/>
              </a:ext>
            </a:extLst>
          </p:cNvPr>
          <p:cNvSpPr txBox="1">
            <a:spLocks/>
          </p:cNvSpPr>
          <p:nvPr/>
        </p:nvSpPr>
        <p:spPr>
          <a:xfrm>
            <a:off x="563507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95FE2DF-1201-5D4E-1184-D3E6016CB535}"/>
              </a:ext>
            </a:extLst>
          </p:cNvPr>
          <p:cNvSpPr txBox="1">
            <a:spLocks/>
          </p:cNvSpPr>
          <p:nvPr/>
        </p:nvSpPr>
        <p:spPr>
          <a:xfrm>
            <a:off x="698261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7BFA606-B532-E87C-F928-EBB8AB3D0AFA}"/>
              </a:ext>
            </a:extLst>
          </p:cNvPr>
          <p:cNvSpPr txBox="1">
            <a:spLocks/>
          </p:cNvSpPr>
          <p:nvPr/>
        </p:nvSpPr>
        <p:spPr>
          <a:xfrm>
            <a:off x="834619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7AC4E3-5BB9-9BD8-5778-B1CBA3364E2F}"/>
              </a:ext>
            </a:extLst>
          </p:cNvPr>
          <p:cNvSpPr txBox="1">
            <a:spLocks/>
          </p:cNvSpPr>
          <p:nvPr/>
        </p:nvSpPr>
        <p:spPr>
          <a:xfrm>
            <a:off x="1576427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BF7CD3D-1328-12A5-0184-B3FB2C97B261}"/>
              </a:ext>
            </a:extLst>
          </p:cNvPr>
          <p:cNvSpPr txBox="1">
            <a:spLocks/>
          </p:cNvSpPr>
          <p:nvPr/>
        </p:nvSpPr>
        <p:spPr>
          <a:xfrm>
            <a:off x="9701746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B4933BB-17E7-C084-D823-761EB639CFA8}"/>
              </a:ext>
            </a:extLst>
          </p:cNvPr>
          <p:cNvSpPr txBox="1">
            <a:spLocks/>
          </p:cNvSpPr>
          <p:nvPr/>
        </p:nvSpPr>
        <p:spPr>
          <a:xfrm>
            <a:off x="1973179" y="6235373"/>
            <a:ext cx="8115969" cy="365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Anniversary Year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CFF362-7098-9646-B31B-7E8B710AC588}"/>
              </a:ext>
            </a:extLst>
          </p:cNvPr>
          <p:cNvSpPr txBox="1">
            <a:spLocks/>
          </p:cNvSpPr>
          <p:nvPr/>
        </p:nvSpPr>
        <p:spPr>
          <a:xfrm rot="16200000">
            <a:off x="-696472" y="3551480"/>
            <a:ext cx="3659750" cy="505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of Base Benefit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F8EC571-EBE8-B2B0-A14E-03FC4E7AF0EF}"/>
              </a:ext>
            </a:extLst>
          </p:cNvPr>
          <p:cNvSpPr/>
          <p:nvPr/>
        </p:nvSpPr>
        <p:spPr>
          <a:xfrm rot="5400000">
            <a:off x="3074854" y="3164581"/>
            <a:ext cx="483845" cy="379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B738F8-338C-E60E-398A-8DAF2CC8132C}"/>
              </a:ext>
            </a:extLst>
          </p:cNvPr>
          <p:cNvSpPr txBox="1"/>
          <p:nvPr/>
        </p:nvSpPr>
        <p:spPr>
          <a:xfrm>
            <a:off x="2718172" y="1880877"/>
            <a:ext cx="10968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is the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8D305E-EB09-42AD-ECBF-AC27144D0DCF}"/>
              </a:ext>
            </a:extLst>
          </p:cNvPr>
          <p:cNvCxnSpPr>
            <a:cxnSpLocks/>
          </p:cNvCxnSpPr>
          <p:nvPr/>
        </p:nvCxnSpPr>
        <p:spPr>
          <a:xfrm flipV="1">
            <a:off x="1969169" y="3963307"/>
            <a:ext cx="1363722" cy="1007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128A50-8948-C8D0-DE0A-5AD0B860A1A0}"/>
              </a:ext>
            </a:extLst>
          </p:cNvPr>
          <p:cNvCxnSpPr>
            <a:cxnSpLocks/>
          </p:cNvCxnSpPr>
          <p:nvPr/>
        </p:nvCxnSpPr>
        <p:spPr>
          <a:xfrm>
            <a:off x="3332891" y="3963307"/>
            <a:ext cx="6756257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FA59A8-9522-8A4D-B908-959CFF376FB4}"/>
              </a:ext>
            </a:extLst>
          </p:cNvPr>
          <p:cNvCxnSpPr>
            <a:cxnSpLocks/>
          </p:cNvCxnSpPr>
          <p:nvPr/>
        </p:nvCxnSpPr>
        <p:spPr>
          <a:xfrm>
            <a:off x="8734567" y="1974313"/>
            <a:ext cx="135458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4528A2-2DC0-9C6F-086C-B1BB2D714138}"/>
              </a:ext>
            </a:extLst>
          </p:cNvPr>
          <p:cNvCxnSpPr>
            <a:cxnSpLocks/>
          </p:cNvCxnSpPr>
          <p:nvPr/>
        </p:nvCxnSpPr>
        <p:spPr>
          <a:xfrm flipV="1">
            <a:off x="3332891" y="1974313"/>
            <a:ext cx="5401676" cy="1988994"/>
          </a:xfrm>
          <a:prstGeom prst="line">
            <a:avLst/>
          </a:prstGeom>
          <a:ln w="57150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FCA40EB4-369F-66F8-40FB-7AC7B5A96521}"/>
              </a:ext>
            </a:extLst>
          </p:cNvPr>
          <p:cNvSpPr/>
          <p:nvPr/>
        </p:nvSpPr>
        <p:spPr>
          <a:xfrm>
            <a:off x="3028091" y="3688938"/>
            <a:ext cx="577373" cy="50719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9F195-5300-576D-F374-236D3D53819A}"/>
              </a:ext>
            </a:extLst>
          </p:cNvPr>
          <p:cNvSpPr txBox="1"/>
          <p:nvPr/>
        </p:nvSpPr>
        <p:spPr>
          <a:xfrm>
            <a:off x="3849922" y="4399281"/>
            <a:ext cx="522439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5-Year Ramp Up Protects the Carrier by Reducing Adverse Selection… AND Allows More Favorable Underwriting…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More Benefits Per Premium Dollar At Claim Time!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B6CBF-4F04-5CCA-2420-CC1A14027536}"/>
              </a:ext>
            </a:extLst>
          </p:cNvPr>
          <p:cNvSpPr txBox="1"/>
          <p:nvPr/>
        </p:nvSpPr>
        <p:spPr>
          <a:xfrm>
            <a:off x="4049016" y="1889124"/>
            <a:ext cx="32625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Inflation Rider is 5% Simple of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2x Max.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8B859BF9-FB95-7859-17A8-284DE561B65E}"/>
              </a:ext>
            </a:extLst>
          </p:cNvPr>
          <p:cNvSpPr/>
          <p:nvPr/>
        </p:nvSpPr>
        <p:spPr>
          <a:xfrm>
            <a:off x="9349286" y="2080250"/>
            <a:ext cx="352460" cy="55593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18BC8-740B-2BE6-2C4A-2DFA72DA2C5D}"/>
              </a:ext>
            </a:extLst>
          </p:cNvPr>
          <p:cNvSpPr txBox="1"/>
          <p:nvPr/>
        </p:nvSpPr>
        <p:spPr>
          <a:xfrm>
            <a:off x="7506268" y="2603049"/>
            <a:ext cx="252575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So, If Tier 2 UW Passed &amp; Inflation Rider, Max. is 200% BASE.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6AA79E-92FD-18B9-31F2-5C3079E66F1C}"/>
              </a:ext>
            </a:extLst>
          </p:cNvPr>
          <p:cNvSpPr txBox="1">
            <a:spLocks/>
          </p:cNvSpPr>
          <p:nvPr/>
        </p:nvSpPr>
        <p:spPr>
          <a:xfrm>
            <a:off x="10267218" y="1569541"/>
            <a:ext cx="1676415" cy="2243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21 of 45 Rows Pass BOTH UW Tiers &amp; Get FULL Coverage!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66DFB9-77C7-BE86-1BEC-E46915BB5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9" y="809603"/>
            <a:ext cx="3302518" cy="8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990"/>
            <a:ext cx="12191999" cy="71390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It’s About Benefits At Claim Time…</a:t>
            </a:r>
            <a:endParaRPr lang="en-US" sz="4200" b="1" i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BEE1B-914B-4DD8-A838-9C0A7C83F6B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C4E87-BF2E-4BB4-A26E-F11B92BB3D1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DA1AE-BFE5-C394-2DFA-06062CE5A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4" y="919011"/>
            <a:ext cx="11776804" cy="549547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12B9D33-9AB1-283C-F2C6-FCBC17A23037}"/>
              </a:ext>
            </a:extLst>
          </p:cNvPr>
          <p:cNvSpPr/>
          <p:nvPr/>
        </p:nvSpPr>
        <p:spPr>
          <a:xfrm>
            <a:off x="214044" y="33130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0B5ACE9-C000-B884-AA15-05371191F0C6}"/>
              </a:ext>
            </a:extLst>
          </p:cNvPr>
          <p:cNvSpPr/>
          <p:nvPr/>
        </p:nvSpPr>
        <p:spPr>
          <a:xfrm rot="2495692">
            <a:off x="3411967" y="4960930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E28947D-1874-06AD-007E-4D8F3B91DE3F}"/>
              </a:ext>
            </a:extLst>
          </p:cNvPr>
          <p:cNvSpPr/>
          <p:nvPr/>
        </p:nvSpPr>
        <p:spPr>
          <a:xfrm rot="13751136">
            <a:off x="7249875" y="5804451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7CCA59-AC83-B72D-C0A9-4AB43EAA5F1D}"/>
              </a:ext>
            </a:extLst>
          </p:cNvPr>
          <p:cNvCxnSpPr/>
          <p:nvPr/>
        </p:nvCxnSpPr>
        <p:spPr>
          <a:xfrm>
            <a:off x="6453808" y="2941983"/>
            <a:ext cx="1497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19C736B-E1E0-8D53-F15A-8892F652EB00}"/>
              </a:ext>
            </a:extLst>
          </p:cNvPr>
          <p:cNvSpPr/>
          <p:nvPr/>
        </p:nvSpPr>
        <p:spPr>
          <a:xfrm rot="5400000">
            <a:off x="8893449" y="1964948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60BE876-213B-DFCC-A3EC-EE0CA7487CA4}"/>
              </a:ext>
            </a:extLst>
          </p:cNvPr>
          <p:cNvSpPr/>
          <p:nvPr/>
        </p:nvSpPr>
        <p:spPr>
          <a:xfrm rot="1766649">
            <a:off x="3271289" y="3529875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F0FE6C2-A612-7517-9E32-E5DC526175D6}"/>
              </a:ext>
            </a:extLst>
          </p:cNvPr>
          <p:cNvSpPr/>
          <p:nvPr/>
        </p:nvSpPr>
        <p:spPr>
          <a:xfrm>
            <a:off x="1069829" y="1444036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98F5F23-0944-A481-4B76-48FCAB6711A0}"/>
              </a:ext>
            </a:extLst>
          </p:cNvPr>
          <p:cNvSpPr/>
          <p:nvPr/>
        </p:nvSpPr>
        <p:spPr>
          <a:xfrm>
            <a:off x="555707" y="2102464"/>
            <a:ext cx="6350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018FCF-E7D1-6016-D427-6AAEC3601A48}"/>
              </a:ext>
            </a:extLst>
          </p:cNvPr>
          <p:cNvCxnSpPr>
            <a:cxnSpLocks/>
          </p:cNvCxnSpPr>
          <p:nvPr/>
        </p:nvCxnSpPr>
        <p:spPr>
          <a:xfrm>
            <a:off x="8661536" y="1293719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75825C1-EBC0-D3A2-9588-A9368784EF9B}"/>
              </a:ext>
            </a:extLst>
          </p:cNvPr>
          <p:cNvSpPr/>
          <p:nvPr/>
        </p:nvSpPr>
        <p:spPr>
          <a:xfrm rot="5400000">
            <a:off x="10494824" y="1962600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1ECDDF3-A6DD-7BB6-8EEA-1EFC9F921E38}"/>
              </a:ext>
            </a:extLst>
          </p:cNvPr>
          <p:cNvSpPr/>
          <p:nvPr/>
        </p:nvSpPr>
        <p:spPr>
          <a:xfrm rot="13751136">
            <a:off x="9062263" y="5802103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29AF10-3B03-AA82-233B-D99BF6F9A67B}"/>
              </a:ext>
            </a:extLst>
          </p:cNvPr>
          <p:cNvCxnSpPr>
            <a:cxnSpLocks/>
          </p:cNvCxnSpPr>
          <p:nvPr/>
        </p:nvCxnSpPr>
        <p:spPr>
          <a:xfrm>
            <a:off x="9756471" y="1650767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346B25-C6AD-462C-4BCD-495F72921115}"/>
              </a:ext>
            </a:extLst>
          </p:cNvPr>
          <p:cNvCxnSpPr>
            <a:cxnSpLocks/>
          </p:cNvCxnSpPr>
          <p:nvPr/>
        </p:nvCxnSpPr>
        <p:spPr>
          <a:xfrm>
            <a:off x="9822649" y="2309604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01B14F-2646-03AE-0C75-8C0F772D0A52}"/>
              </a:ext>
            </a:extLst>
          </p:cNvPr>
          <p:cNvCxnSpPr>
            <a:cxnSpLocks/>
          </p:cNvCxnSpPr>
          <p:nvPr/>
        </p:nvCxnSpPr>
        <p:spPr>
          <a:xfrm>
            <a:off x="6053796" y="1885224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E26B0D-D0BB-A576-5884-5AEA0340090A}"/>
              </a:ext>
            </a:extLst>
          </p:cNvPr>
          <p:cNvCxnSpPr>
            <a:cxnSpLocks/>
          </p:cNvCxnSpPr>
          <p:nvPr/>
        </p:nvCxnSpPr>
        <p:spPr>
          <a:xfrm>
            <a:off x="6149924" y="2529426"/>
            <a:ext cx="1829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2A46D5B-733E-95FE-ABA9-5995CF7387EA}"/>
              </a:ext>
            </a:extLst>
          </p:cNvPr>
          <p:cNvSpPr/>
          <p:nvPr/>
        </p:nvSpPr>
        <p:spPr>
          <a:xfrm>
            <a:off x="8661536" y="841062"/>
            <a:ext cx="1350721" cy="5268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A2B6DB1-F944-46B5-A869-12909637CA5B}"/>
              </a:ext>
            </a:extLst>
          </p:cNvPr>
          <p:cNvSpPr txBox="1">
            <a:spLocks/>
          </p:cNvSpPr>
          <p:nvPr/>
        </p:nvSpPr>
        <p:spPr>
          <a:xfrm>
            <a:off x="443474" y="3201694"/>
            <a:ext cx="3084373" cy="355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17.9% to 40% LESS Premium!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06C6BE4-9DD3-2EF0-D2C3-49751BFB9877}"/>
              </a:ext>
            </a:extLst>
          </p:cNvPr>
          <p:cNvSpPr txBox="1">
            <a:spLocks/>
          </p:cNvSpPr>
          <p:nvPr/>
        </p:nvSpPr>
        <p:spPr>
          <a:xfrm>
            <a:off x="9852605" y="5962591"/>
            <a:ext cx="1730088" cy="355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+73% HHC Pool!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CFF977-0DD2-D213-2C50-AF456D4EB31C}"/>
              </a:ext>
            </a:extLst>
          </p:cNvPr>
          <p:cNvCxnSpPr>
            <a:cxnSpLocks/>
          </p:cNvCxnSpPr>
          <p:nvPr/>
        </p:nvCxnSpPr>
        <p:spPr>
          <a:xfrm>
            <a:off x="8480790" y="5413734"/>
            <a:ext cx="1451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75AEC-2DB2-06B7-AFA5-7A09A5D51772}"/>
              </a:ext>
            </a:extLst>
          </p:cNvPr>
          <p:cNvCxnSpPr>
            <a:cxnSpLocks/>
          </p:cNvCxnSpPr>
          <p:nvPr/>
        </p:nvCxnSpPr>
        <p:spPr>
          <a:xfrm>
            <a:off x="8385693" y="5872462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7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5" grpId="0" animBg="1"/>
      <p:bldP spid="16" grpId="0" animBg="1"/>
      <p:bldP spid="3" grpId="0" animBg="1"/>
      <p:bldP spid="5" grpId="0" animBg="1"/>
      <p:bldP spid="13" grpId="0" animBg="1"/>
      <p:bldP spid="17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360233" y="6258541"/>
            <a:ext cx="8061817" cy="3256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i="1" baseline="30000" dirty="0">
                <a:solidFill>
                  <a:schemeClr val="tx1"/>
                </a:solidFill>
              </a:rPr>
              <a:t>3</a:t>
            </a:r>
            <a:r>
              <a:rPr lang="en-US" sz="1400" i="1" dirty="0">
                <a:solidFill>
                  <a:schemeClr val="tx1"/>
                </a:solidFill>
              </a:rPr>
              <a:t>CLTC Leadership Summit, September 12-13, 2022, Survey Analysis Conducted by ET Consulting, LLC.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0773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i="1" dirty="0" err="1">
                <a:latin typeface="+mn-lt"/>
              </a:rPr>
              <a:t>OmniFlex</a:t>
            </a:r>
            <a:r>
              <a:rPr lang="en-US" sz="4000" b="1" i="1" dirty="0">
                <a:latin typeface="+mn-lt"/>
              </a:rPr>
              <a:t> Shines vs. HHC Only Plans… especially,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E4770-907D-8B69-9CD2-56235CDC5137}"/>
              </a:ext>
            </a:extLst>
          </p:cNvPr>
          <p:cNvSpPr txBox="1">
            <a:spLocks/>
          </p:cNvSpPr>
          <p:nvPr/>
        </p:nvSpPr>
        <p:spPr>
          <a:xfrm>
            <a:off x="-1" y="647583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i="1" dirty="0">
                <a:latin typeface="+mn-lt"/>
              </a:rPr>
              <a:t>Plans with Limited HH Aide &amp; Family Benefits….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F2396-8405-31A7-B4AD-F2D5C4420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28" y="3221756"/>
            <a:ext cx="5562922" cy="2531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EF136-99CC-8622-227E-504D0DBD8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562" y="3550319"/>
            <a:ext cx="1465676" cy="10774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2B5EA4-D23C-9618-97C1-677BB1EB6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210" y="4657263"/>
            <a:ext cx="2404575" cy="107204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1967B3-3195-62A3-E3D5-DB214BDA2758}"/>
              </a:ext>
            </a:extLst>
          </p:cNvPr>
          <p:cNvSpPr txBox="1">
            <a:spLocks/>
          </p:cNvSpPr>
          <p:nvPr/>
        </p:nvSpPr>
        <p:spPr>
          <a:xfrm>
            <a:off x="360233" y="6062495"/>
            <a:ext cx="8061817" cy="3256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i="1" baseline="30000" dirty="0">
                <a:solidFill>
                  <a:schemeClr val="tx1"/>
                </a:solidFill>
              </a:rPr>
              <a:t>2</a:t>
            </a:r>
            <a:r>
              <a:rPr lang="en-US" sz="1400" i="1" dirty="0">
                <a:solidFill>
                  <a:schemeClr val="tx1"/>
                </a:solidFill>
              </a:rPr>
              <a:t>“14 Alarming Statistics About Caregiving,” Bell &amp; Associates Consulting, Web, January 11, 2022.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CD6ADB-2464-9006-9CD7-22C93E789203}"/>
              </a:ext>
            </a:extLst>
          </p:cNvPr>
          <p:cNvSpPr txBox="1">
            <a:spLocks/>
          </p:cNvSpPr>
          <p:nvPr/>
        </p:nvSpPr>
        <p:spPr>
          <a:xfrm>
            <a:off x="346585" y="5883229"/>
            <a:ext cx="8061817" cy="3256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i="1" baseline="30000" dirty="0">
                <a:solidFill>
                  <a:schemeClr val="tx1"/>
                </a:solidFill>
              </a:rPr>
              <a:t>1</a:t>
            </a:r>
            <a:r>
              <a:rPr lang="en-US" sz="1400" i="1" dirty="0">
                <a:solidFill>
                  <a:schemeClr val="tx1"/>
                </a:solidFill>
              </a:rPr>
              <a:t>“The State of Unpaid Family Caregiving in the U.S.,” </a:t>
            </a:r>
            <a:r>
              <a:rPr lang="en-US" sz="1400" i="1" dirty="0" err="1">
                <a:solidFill>
                  <a:schemeClr val="tx1"/>
                </a:solidFill>
              </a:rPr>
              <a:t>myLifeSite</a:t>
            </a:r>
            <a:r>
              <a:rPr lang="en-US" sz="1400" i="1" dirty="0">
                <a:solidFill>
                  <a:schemeClr val="tx1"/>
                </a:solidFill>
              </a:rPr>
              <a:t>, Web, April 18, 2021.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FC10970-9C31-11A5-B0BE-30FE913F7C61}"/>
              </a:ext>
            </a:extLst>
          </p:cNvPr>
          <p:cNvSpPr txBox="1">
            <a:spLocks/>
          </p:cNvSpPr>
          <p:nvPr/>
        </p:nvSpPr>
        <p:spPr>
          <a:xfrm>
            <a:off x="491316" y="1515496"/>
            <a:ext cx="11341289" cy="7139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</a:rPr>
              <a:t>From 2015 to 2020, the number of unpaid family caregivers increased from 43.5 million to 53 million (over 20% of the adult population).</a:t>
            </a:r>
            <a:r>
              <a:rPr lang="en-US" sz="2400" b="1" baseline="30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390CA6-539D-5C3D-84EC-D878FD1BFF6D}"/>
              </a:ext>
            </a:extLst>
          </p:cNvPr>
          <p:cNvSpPr txBox="1">
            <a:spLocks/>
          </p:cNvSpPr>
          <p:nvPr/>
        </p:nvSpPr>
        <p:spPr>
          <a:xfrm>
            <a:off x="491315" y="2293384"/>
            <a:ext cx="11341289" cy="7139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</a:rPr>
              <a:t>78% of adults living in the community needing long-term care have to depend on family and friends as their only source of help.</a:t>
            </a:r>
            <a:r>
              <a:rPr lang="en-US" sz="2400" b="1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222888-5636-E5C2-2EAA-0C94FE53E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0" y="5828095"/>
            <a:ext cx="2783247" cy="68107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A92A82F-07CC-1395-DC81-42C39D7818A8}"/>
              </a:ext>
            </a:extLst>
          </p:cNvPr>
          <p:cNvSpPr txBox="1">
            <a:spLocks/>
          </p:cNvSpPr>
          <p:nvPr/>
        </p:nvSpPr>
        <p:spPr>
          <a:xfrm>
            <a:off x="6228674" y="3275337"/>
            <a:ext cx="335901" cy="29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baseline="300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77246-FF70-6AB6-81B7-3A2785C83B6B}"/>
              </a:ext>
            </a:extLst>
          </p:cNvPr>
          <p:cNvCxnSpPr>
            <a:cxnSpLocks/>
          </p:cNvCxnSpPr>
          <p:nvPr/>
        </p:nvCxnSpPr>
        <p:spPr>
          <a:xfrm>
            <a:off x="5094148" y="1905767"/>
            <a:ext cx="1001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C9AE59-AFDC-C32B-4A4E-36257DE40F58}"/>
              </a:ext>
            </a:extLst>
          </p:cNvPr>
          <p:cNvCxnSpPr>
            <a:cxnSpLocks/>
          </p:cNvCxnSpPr>
          <p:nvPr/>
        </p:nvCxnSpPr>
        <p:spPr>
          <a:xfrm>
            <a:off x="3267622" y="3040805"/>
            <a:ext cx="5673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69EC33-C6F0-1C55-08BE-B6461BA25703}"/>
              </a:ext>
            </a:extLst>
          </p:cNvPr>
          <p:cNvCxnSpPr>
            <a:cxnSpLocks/>
          </p:cNvCxnSpPr>
          <p:nvPr/>
        </p:nvCxnSpPr>
        <p:spPr>
          <a:xfrm>
            <a:off x="4304853" y="3598223"/>
            <a:ext cx="581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8A0C8C-8171-3D4D-EB3A-E5127479B2D9}"/>
              </a:ext>
            </a:extLst>
          </p:cNvPr>
          <p:cNvCxnSpPr>
            <a:cxnSpLocks/>
          </p:cNvCxnSpPr>
          <p:nvPr/>
        </p:nvCxnSpPr>
        <p:spPr>
          <a:xfrm>
            <a:off x="7693414" y="3750489"/>
            <a:ext cx="12595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9362-90CE-31A2-2CBB-B6AB63B0B942}"/>
              </a:ext>
            </a:extLst>
          </p:cNvPr>
          <p:cNvCxnSpPr>
            <a:cxnSpLocks/>
          </p:cNvCxnSpPr>
          <p:nvPr/>
        </p:nvCxnSpPr>
        <p:spPr>
          <a:xfrm>
            <a:off x="2766696" y="3941558"/>
            <a:ext cx="3995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4B684E-0490-DF9D-D9C8-88FE41970666}"/>
              </a:ext>
            </a:extLst>
          </p:cNvPr>
          <p:cNvCxnSpPr>
            <a:cxnSpLocks/>
          </p:cNvCxnSpPr>
          <p:nvPr/>
        </p:nvCxnSpPr>
        <p:spPr>
          <a:xfrm>
            <a:off x="7693414" y="4009796"/>
            <a:ext cx="358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378DBF-BE0B-C728-EBD2-AED0AE83EBE1}"/>
              </a:ext>
            </a:extLst>
          </p:cNvPr>
          <p:cNvCxnSpPr>
            <a:cxnSpLocks/>
          </p:cNvCxnSpPr>
          <p:nvPr/>
        </p:nvCxnSpPr>
        <p:spPr>
          <a:xfrm>
            <a:off x="3287586" y="4489750"/>
            <a:ext cx="3995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6D9F3A-14FB-A32F-F11B-8C61B8F5996D}"/>
              </a:ext>
            </a:extLst>
          </p:cNvPr>
          <p:cNvCxnSpPr>
            <a:cxnSpLocks/>
          </p:cNvCxnSpPr>
          <p:nvPr/>
        </p:nvCxnSpPr>
        <p:spPr>
          <a:xfrm>
            <a:off x="7693414" y="5144835"/>
            <a:ext cx="2239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C73C42-88D3-EC5F-A940-D8DC3CCAD897}"/>
              </a:ext>
            </a:extLst>
          </p:cNvPr>
          <p:cNvCxnSpPr>
            <a:cxnSpLocks/>
          </p:cNvCxnSpPr>
          <p:nvPr/>
        </p:nvCxnSpPr>
        <p:spPr>
          <a:xfrm>
            <a:off x="5348397" y="4721753"/>
            <a:ext cx="3995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99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  <p:bldP spid="18" grpId="0"/>
      <p:bldP spid="19" grpId="0"/>
      <p:bldP spid="21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990"/>
            <a:ext cx="12191999" cy="71390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It’s About Benefits At Claim Time…</a:t>
            </a:r>
            <a:endParaRPr lang="en-US" sz="4200" b="1" i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BEE1B-914B-4DD8-A838-9C0A7C83F6B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C4E87-BF2E-4BB4-A26E-F11B92BB3D1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4FCF1-176E-3DD8-AF06-1D74F0BAE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05" y="888696"/>
            <a:ext cx="11633403" cy="568355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8A3CCF6-19B5-A2B6-8D5F-9F3E77507BF2}"/>
              </a:ext>
            </a:extLst>
          </p:cNvPr>
          <p:cNvSpPr/>
          <p:nvPr/>
        </p:nvSpPr>
        <p:spPr>
          <a:xfrm>
            <a:off x="214044" y="33130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2DED712-DF7A-384D-9E34-A3E838C30DEB}"/>
              </a:ext>
            </a:extLst>
          </p:cNvPr>
          <p:cNvSpPr/>
          <p:nvPr/>
        </p:nvSpPr>
        <p:spPr>
          <a:xfrm rot="745190">
            <a:off x="3585843" y="4421979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EA979E7-7114-A580-0BB9-B987DB4989CC}"/>
              </a:ext>
            </a:extLst>
          </p:cNvPr>
          <p:cNvSpPr/>
          <p:nvPr/>
        </p:nvSpPr>
        <p:spPr>
          <a:xfrm rot="13121521">
            <a:off x="7262169" y="5030463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3171D01-52A5-D7B3-7647-584D7A8D4436}"/>
              </a:ext>
            </a:extLst>
          </p:cNvPr>
          <p:cNvSpPr/>
          <p:nvPr/>
        </p:nvSpPr>
        <p:spPr>
          <a:xfrm rot="21240114">
            <a:off x="551845" y="5969091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B91B290-C468-F413-4933-BC5164684C20}"/>
              </a:ext>
            </a:extLst>
          </p:cNvPr>
          <p:cNvSpPr/>
          <p:nvPr/>
        </p:nvSpPr>
        <p:spPr>
          <a:xfrm rot="20057481">
            <a:off x="3583008" y="5122221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A748E5-E614-1C3A-8B19-5806876EB4AD}"/>
              </a:ext>
            </a:extLst>
          </p:cNvPr>
          <p:cNvSpPr/>
          <p:nvPr/>
        </p:nvSpPr>
        <p:spPr>
          <a:xfrm rot="1766649">
            <a:off x="3576982" y="3325481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2CDC8-009B-EB22-1238-641121037F4E}"/>
              </a:ext>
            </a:extLst>
          </p:cNvPr>
          <p:cNvCxnSpPr/>
          <p:nvPr/>
        </p:nvCxnSpPr>
        <p:spPr>
          <a:xfrm>
            <a:off x="6481098" y="2635203"/>
            <a:ext cx="1497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542C414C-D039-D83E-0CB4-E72756E07A41}"/>
              </a:ext>
            </a:extLst>
          </p:cNvPr>
          <p:cNvSpPr/>
          <p:nvPr/>
        </p:nvSpPr>
        <p:spPr>
          <a:xfrm rot="13717641">
            <a:off x="9027143" y="5068906"/>
            <a:ext cx="777918" cy="34753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23ECA41-6516-E9B5-AF5A-B0F2F30F9EBB}"/>
              </a:ext>
            </a:extLst>
          </p:cNvPr>
          <p:cNvSpPr/>
          <p:nvPr/>
        </p:nvSpPr>
        <p:spPr>
          <a:xfrm rot="5400000">
            <a:off x="8582338" y="1676544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6C13C-02F7-5BB8-3E16-A7FE526B833F}"/>
              </a:ext>
            </a:extLst>
          </p:cNvPr>
          <p:cNvCxnSpPr>
            <a:cxnSpLocks/>
          </p:cNvCxnSpPr>
          <p:nvPr/>
        </p:nvCxnSpPr>
        <p:spPr>
          <a:xfrm>
            <a:off x="8673517" y="1223379"/>
            <a:ext cx="1001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id="{47B54422-F9B7-8B5D-7852-369ACDD6608C}"/>
              </a:ext>
            </a:extLst>
          </p:cNvPr>
          <p:cNvSpPr/>
          <p:nvPr/>
        </p:nvSpPr>
        <p:spPr>
          <a:xfrm>
            <a:off x="1069829" y="131742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4AD4182-F983-0456-3043-94FB437F9C30}"/>
              </a:ext>
            </a:extLst>
          </p:cNvPr>
          <p:cNvSpPr/>
          <p:nvPr/>
        </p:nvSpPr>
        <p:spPr>
          <a:xfrm>
            <a:off x="646648" y="1875225"/>
            <a:ext cx="787791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7E9ADF9-AE82-9216-20E2-FCC48F3F7581}"/>
              </a:ext>
            </a:extLst>
          </p:cNvPr>
          <p:cNvSpPr/>
          <p:nvPr/>
        </p:nvSpPr>
        <p:spPr>
          <a:xfrm rot="5400000">
            <a:off x="10565162" y="1835991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093919-69B7-289B-3862-09D6649B87AA}"/>
              </a:ext>
            </a:extLst>
          </p:cNvPr>
          <p:cNvCxnSpPr>
            <a:cxnSpLocks/>
          </p:cNvCxnSpPr>
          <p:nvPr/>
        </p:nvCxnSpPr>
        <p:spPr>
          <a:xfrm>
            <a:off x="9967491" y="1510507"/>
            <a:ext cx="1075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F56B15-E76C-2C4D-3F09-F20A929E8E77}"/>
              </a:ext>
            </a:extLst>
          </p:cNvPr>
          <p:cNvCxnSpPr>
            <a:cxnSpLocks/>
          </p:cNvCxnSpPr>
          <p:nvPr/>
        </p:nvCxnSpPr>
        <p:spPr>
          <a:xfrm>
            <a:off x="10365806" y="1986462"/>
            <a:ext cx="894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87EC05-BCD6-D55B-FF04-D981FB7586E3}"/>
              </a:ext>
            </a:extLst>
          </p:cNvPr>
          <p:cNvCxnSpPr>
            <a:cxnSpLocks/>
          </p:cNvCxnSpPr>
          <p:nvPr/>
        </p:nvCxnSpPr>
        <p:spPr>
          <a:xfrm>
            <a:off x="6222612" y="1730896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4341CA-093F-8F4D-D7AC-E0F31FF672AF}"/>
              </a:ext>
            </a:extLst>
          </p:cNvPr>
          <p:cNvCxnSpPr>
            <a:cxnSpLocks/>
          </p:cNvCxnSpPr>
          <p:nvPr/>
        </p:nvCxnSpPr>
        <p:spPr>
          <a:xfrm>
            <a:off x="4700949" y="2375098"/>
            <a:ext cx="27356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89C981-4717-6A41-3377-9B0792A83616}"/>
              </a:ext>
            </a:extLst>
          </p:cNvPr>
          <p:cNvCxnSpPr>
            <a:cxnSpLocks/>
          </p:cNvCxnSpPr>
          <p:nvPr/>
        </p:nvCxnSpPr>
        <p:spPr>
          <a:xfrm>
            <a:off x="9933322" y="5831582"/>
            <a:ext cx="8976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C67971-51AA-5A1E-4EA0-6AAF29D5CFB8}"/>
              </a:ext>
            </a:extLst>
          </p:cNvPr>
          <p:cNvCxnSpPr>
            <a:cxnSpLocks/>
          </p:cNvCxnSpPr>
          <p:nvPr/>
        </p:nvCxnSpPr>
        <p:spPr>
          <a:xfrm>
            <a:off x="5365880" y="4209773"/>
            <a:ext cx="8976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69FE39EB-0608-5F48-22AD-A2B16B70EEEB}"/>
              </a:ext>
            </a:extLst>
          </p:cNvPr>
          <p:cNvSpPr txBox="1">
            <a:spLocks/>
          </p:cNvSpPr>
          <p:nvPr/>
        </p:nvSpPr>
        <p:spPr>
          <a:xfrm>
            <a:off x="9675369" y="5266551"/>
            <a:ext cx="2061706" cy="355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+1000% Aide Pool!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8ADE6C-187C-F607-ACF3-F0649F527444}"/>
              </a:ext>
            </a:extLst>
          </p:cNvPr>
          <p:cNvCxnSpPr>
            <a:cxnSpLocks/>
          </p:cNvCxnSpPr>
          <p:nvPr/>
        </p:nvCxnSpPr>
        <p:spPr>
          <a:xfrm>
            <a:off x="8330662" y="4785933"/>
            <a:ext cx="1451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C99677-0370-3183-8FE6-973E19738837}"/>
              </a:ext>
            </a:extLst>
          </p:cNvPr>
          <p:cNvCxnSpPr>
            <a:cxnSpLocks/>
          </p:cNvCxnSpPr>
          <p:nvPr/>
        </p:nvCxnSpPr>
        <p:spPr>
          <a:xfrm>
            <a:off x="8303805" y="5190071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E3DD2C80-6795-251A-6319-4E521E8D04C9}"/>
              </a:ext>
            </a:extLst>
          </p:cNvPr>
          <p:cNvSpPr txBox="1">
            <a:spLocks/>
          </p:cNvSpPr>
          <p:nvPr/>
        </p:nvSpPr>
        <p:spPr>
          <a:xfrm>
            <a:off x="3030799" y="3688392"/>
            <a:ext cx="1063018" cy="8992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+500% </a:t>
            </a:r>
          </a:p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Aide</a:t>
            </a:r>
          </a:p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Pool!</a:t>
            </a:r>
          </a:p>
        </p:txBody>
      </p:sp>
    </p:spTree>
    <p:extLst>
      <p:ext uri="{BB962C8B-B14F-4D97-AF65-F5344CB8AC3E}">
        <p14:creationId xmlns:p14="http://schemas.microsoft.com/office/powerpoint/2010/main" val="37746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 animBg="1"/>
      <p:bldP spid="6" grpId="0" animBg="1"/>
      <p:bldP spid="17" grpId="0" animBg="1"/>
      <p:bldP spid="18" grpId="0" animBg="1"/>
      <p:bldP spid="25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5922518-C999-CC38-0AC0-EE20D627C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4" y="930526"/>
            <a:ext cx="11534482" cy="5677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990"/>
            <a:ext cx="12191999" cy="71390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It’s About Benefits At Claim Time…</a:t>
            </a:r>
            <a:endParaRPr lang="en-US" sz="4200" b="1" i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BEE1B-914B-4DD8-A838-9C0A7C83F6B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C4E87-BF2E-4BB4-A26E-F11B92BB3D1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12B9D33-9AB1-283C-F2C6-FCBC17A23037}"/>
              </a:ext>
            </a:extLst>
          </p:cNvPr>
          <p:cNvSpPr/>
          <p:nvPr/>
        </p:nvSpPr>
        <p:spPr>
          <a:xfrm>
            <a:off x="214044" y="33130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0B5ACE9-C000-B884-AA15-05371191F0C6}"/>
              </a:ext>
            </a:extLst>
          </p:cNvPr>
          <p:cNvSpPr/>
          <p:nvPr/>
        </p:nvSpPr>
        <p:spPr>
          <a:xfrm rot="788631">
            <a:off x="3719116" y="4648487"/>
            <a:ext cx="709742" cy="33468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E28947D-1874-06AD-007E-4D8F3B91DE3F}"/>
              </a:ext>
            </a:extLst>
          </p:cNvPr>
          <p:cNvSpPr/>
          <p:nvPr/>
        </p:nvSpPr>
        <p:spPr>
          <a:xfrm rot="13751136">
            <a:off x="6970997" y="4933165"/>
            <a:ext cx="751565" cy="37092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7CCA59-AC83-B72D-C0A9-4AB43EAA5F1D}"/>
              </a:ext>
            </a:extLst>
          </p:cNvPr>
          <p:cNvCxnSpPr/>
          <p:nvPr/>
        </p:nvCxnSpPr>
        <p:spPr>
          <a:xfrm>
            <a:off x="6270928" y="2745031"/>
            <a:ext cx="1497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19C736B-E1E0-8D53-F15A-8892F652EB00}"/>
              </a:ext>
            </a:extLst>
          </p:cNvPr>
          <p:cNvSpPr/>
          <p:nvPr/>
        </p:nvSpPr>
        <p:spPr>
          <a:xfrm rot="5400000">
            <a:off x="8542865" y="2004044"/>
            <a:ext cx="796511" cy="34959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F0FE6C2-A612-7517-9E32-E5DC526175D6}"/>
              </a:ext>
            </a:extLst>
          </p:cNvPr>
          <p:cNvSpPr/>
          <p:nvPr/>
        </p:nvSpPr>
        <p:spPr>
          <a:xfrm>
            <a:off x="1069829" y="1444036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98F5F23-0944-A481-4B76-48FCAB6711A0}"/>
              </a:ext>
            </a:extLst>
          </p:cNvPr>
          <p:cNvSpPr/>
          <p:nvPr/>
        </p:nvSpPr>
        <p:spPr>
          <a:xfrm>
            <a:off x="921470" y="2032124"/>
            <a:ext cx="6350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018FCF-E7D1-6016-D427-6AAEC3601A48}"/>
              </a:ext>
            </a:extLst>
          </p:cNvPr>
          <p:cNvCxnSpPr>
            <a:cxnSpLocks/>
          </p:cNvCxnSpPr>
          <p:nvPr/>
        </p:nvCxnSpPr>
        <p:spPr>
          <a:xfrm>
            <a:off x="8211367" y="1321855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75825C1-EBC0-D3A2-9588-A9368784EF9B}"/>
              </a:ext>
            </a:extLst>
          </p:cNvPr>
          <p:cNvSpPr/>
          <p:nvPr/>
        </p:nvSpPr>
        <p:spPr>
          <a:xfrm rot="5400000">
            <a:off x="10354842" y="2005498"/>
            <a:ext cx="835329" cy="3313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1ECDDF3-A6DD-7BB6-8EEA-1EFC9F921E38}"/>
              </a:ext>
            </a:extLst>
          </p:cNvPr>
          <p:cNvSpPr/>
          <p:nvPr/>
        </p:nvSpPr>
        <p:spPr>
          <a:xfrm rot="13751136">
            <a:off x="8759387" y="4946853"/>
            <a:ext cx="738635" cy="3544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29AF10-3B03-AA82-233B-D99BF6F9A67B}"/>
              </a:ext>
            </a:extLst>
          </p:cNvPr>
          <p:cNvCxnSpPr>
            <a:cxnSpLocks/>
          </p:cNvCxnSpPr>
          <p:nvPr/>
        </p:nvCxnSpPr>
        <p:spPr>
          <a:xfrm>
            <a:off x="9235964" y="1650767"/>
            <a:ext cx="1610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346B25-C6AD-462C-4BCD-495F72921115}"/>
              </a:ext>
            </a:extLst>
          </p:cNvPr>
          <p:cNvCxnSpPr>
            <a:cxnSpLocks/>
          </p:cNvCxnSpPr>
          <p:nvPr/>
        </p:nvCxnSpPr>
        <p:spPr>
          <a:xfrm>
            <a:off x="8598756" y="2197060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01B14F-2646-03AE-0C75-8C0F772D0A52}"/>
              </a:ext>
            </a:extLst>
          </p:cNvPr>
          <p:cNvCxnSpPr>
            <a:cxnSpLocks/>
          </p:cNvCxnSpPr>
          <p:nvPr/>
        </p:nvCxnSpPr>
        <p:spPr>
          <a:xfrm>
            <a:off x="5336343" y="1843020"/>
            <a:ext cx="19671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E26B0D-D0BB-A576-5884-5AEA0340090A}"/>
              </a:ext>
            </a:extLst>
          </p:cNvPr>
          <p:cNvCxnSpPr>
            <a:cxnSpLocks/>
          </p:cNvCxnSpPr>
          <p:nvPr/>
        </p:nvCxnSpPr>
        <p:spPr>
          <a:xfrm>
            <a:off x="4504008" y="2374678"/>
            <a:ext cx="1829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FA2B6DB1-F944-46B5-A869-12909637CA5B}"/>
              </a:ext>
            </a:extLst>
          </p:cNvPr>
          <p:cNvSpPr txBox="1">
            <a:spLocks/>
          </p:cNvSpPr>
          <p:nvPr/>
        </p:nvSpPr>
        <p:spPr>
          <a:xfrm>
            <a:off x="443474" y="2948470"/>
            <a:ext cx="3084373" cy="355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Up To 7.4% LESS Premium!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06C6BE4-9DD3-2EF0-D2C3-49751BFB9877}"/>
              </a:ext>
            </a:extLst>
          </p:cNvPr>
          <p:cNvSpPr txBox="1">
            <a:spLocks/>
          </p:cNvSpPr>
          <p:nvPr/>
        </p:nvSpPr>
        <p:spPr>
          <a:xfrm>
            <a:off x="9504224" y="5315929"/>
            <a:ext cx="2244301" cy="404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+188% Overall Pool!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CFF977-0DD2-D213-2C50-AF456D4EB31C}"/>
              </a:ext>
            </a:extLst>
          </p:cNvPr>
          <p:cNvCxnSpPr>
            <a:cxnSpLocks/>
          </p:cNvCxnSpPr>
          <p:nvPr/>
        </p:nvCxnSpPr>
        <p:spPr>
          <a:xfrm>
            <a:off x="8115029" y="4822887"/>
            <a:ext cx="1451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75AEC-2DB2-06B7-AFA5-7A09A5D51772}"/>
              </a:ext>
            </a:extLst>
          </p:cNvPr>
          <p:cNvCxnSpPr>
            <a:cxnSpLocks/>
          </p:cNvCxnSpPr>
          <p:nvPr/>
        </p:nvCxnSpPr>
        <p:spPr>
          <a:xfrm>
            <a:off x="8169163" y="4085865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60BE876-213B-DFCC-A3EC-EE0CA7487CA4}"/>
              </a:ext>
            </a:extLst>
          </p:cNvPr>
          <p:cNvSpPr/>
          <p:nvPr/>
        </p:nvSpPr>
        <p:spPr>
          <a:xfrm rot="1023526">
            <a:off x="3467655" y="3170139"/>
            <a:ext cx="925860" cy="37981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60D3A5-B01D-DCAB-CEB5-DE8AFDD0C5F2}"/>
              </a:ext>
            </a:extLst>
          </p:cNvPr>
          <p:cNvCxnSpPr>
            <a:cxnSpLocks/>
          </p:cNvCxnSpPr>
          <p:nvPr/>
        </p:nvCxnSpPr>
        <p:spPr>
          <a:xfrm>
            <a:off x="4428858" y="6067065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F1A7A8-0975-2614-7E4C-FC56538AFF1C}"/>
              </a:ext>
            </a:extLst>
          </p:cNvPr>
          <p:cNvCxnSpPr>
            <a:cxnSpLocks/>
          </p:cNvCxnSpPr>
          <p:nvPr/>
        </p:nvCxnSpPr>
        <p:spPr>
          <a:xfrm>
            <a:off x="4289375" y="6510258"/>
            <a:ext cx="24368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52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5" grpId="0" animBg="1"/>
      <p:bldP spid="3" grpId="0" animBg="1"/>
      <p:bldP spid="5" grpId="0" animBg="1"/>
      <p:bldP spid="13" grpId="0" animBg="1"/>
      <p:bldP spid="17" grpId="0" animBg="1"/>
      <p:bldP spid="22" grpId="0" animBg="1"/>
      <p:bldP spid="2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0D53C21-7074-5261-502F-88AF6ADA1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9" y="930688"/>
            <a:ext cx="11517039" cy="5641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990"/>
            <a:ext cx="12191999" cy="71390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It’s About Benefits At Claim Time…</a:t>
            </a:r>
            <a:endParaRPr lang="en-US" sz="4200" b="1" i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BEE1B-914B-4DD8-A838-9C0A7C83F6B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C4E87-BF2E-4BB4-A26E-F11B92BB3D1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12B9D33-9AB1-283C-F2C6-FCBC17A23037}"/>
              </a:ext>
            </a:extLst>
          </p:cNvPr>
          <p:cNvSpPr/>
          <p:nvPr/>
        </p:nvSpPr>
        <p:spPr>
          <a:xfrm>
            <a:off x="214044" y="33130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0B5ACE9-C000-B884-AA15-05371191F0C6}"/>
              </a:ext>
            </a:extLst>
          </p:cNvPr>
          <p:cNvSpPr/>
          <p:nvPr/>
        </p:nvSpPr>
        <p:spPr>
          <a:xfrm rot="788631">
            <a:off x="3719116" y="4648487"/>
            <a:ext cx="709742" cy="33468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E28947D-1874-06AD-007E-4D8F3B91DE3F}"/>
              </a:ext>
            </a:extLst>
          </p:cNvPr>
          <p:cNvSpPr/>
          <p:nvPr/>
        </p:nvSpPr>
        <p:spPr>
          <a:xfrm rot="13751136">
            <a:off x="6970997" y="4933165"/>
            <a:ext cx="751565" cy="37092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7CCA59-AC83-B72D-C0A9-4AB43EAA5F1D}"/>
              </a:ext>
            </a:extLst>
          </p:cNvPr>
          <p:cNvCxnSpPr/>
          <p:nvPr/>
        </p:nvCxnSpPr>
        <p:spPr>
          <a:xfrm>
            <a:off x="6270928" y="2745031"/>
            <a:ext cx="1497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19C736B-E1E0-8D53-F15A-8892F652EB00}"/>
              </a:ext>
            </a:extLst>
          </p:cNvPr>
          <p:cNvSpPr/>
          <p:nvPr/>
        </p:nvSpPr>
        <p:spPr>
          <a:xfrm rot="5400000">
            <a:off x="8542865" y="2004044"/>
            <a:ext cx="796511" cy="34959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F0FE6C2-A612-7517-9E32-E5DC526175D6}"/>
              </a:ext>
            </a:extLst>
          </p:cNvPr>
          <p:cNvSpPr/>
          <p:nvPr/>
        </p:nvSpPr>
        <p:spPr>
          <a:xfrm>
            <a:off x="1069829" y="1444036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98F5F23-0944-A481-4B76-48FCAB6711A0}"/>
              </a:ext>
            </a:extLst>
          </p:cNvPr>
          <p:cNvSpPr/>
          <p:nvPr/>
        </p:nvSpPr>
        <p:spPr>
          <a:xfrm>
            <a:off x="921470" y="2032124"/>
            <a:ext cx="6350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018FCF-E7D1-6016-D427-6AAEC3601A48}"/>
              </a:ext>
            </a:extLst>
          </p:cNvPr>
          <p:cNvCxnSpPr>
            <a:cxnSpLocks/>
          </p:cNvCxnSpPr>
          <p:nvPr/>
        </p:nvCxnSpPr>
        <p:spPr>
          <a:xfrm>
            <a:off x="8211367" y="1321855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75825C1-EBC0-D3A2-9588-A9368784EF9B}"/>
              </a:ext>
            </a:extLst>
          </p:cNvPr>
          <p:cNvSpPr/>
          <p:nvPr/>
        </p:nvSpPr>
        <p:spPr>
          <a:xfrm rot="5400000">
            <a:off x="10354842" y="2005498"/>
            <a:ext cx="835329" cy="3313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29AF10-3B03-AA82-233B-D99BF6F9A67B}"/>
              </a:ext>
            </a:extLst>
          </p:cNvPr>
          <p:cNvCxnSpPr>
            <a:cxnSpLocks/>
          </p:cNvCxnSpPr>
          <p:nvPr/>
        </p:nvCxnSpPr>
        <p:spPr>
          <a:xfrm>
            <a:off x="9235964" y="1650767"/>
            <a:ext cx="1610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346B25-C6AD-462C-4BCD-495F72921115}"/>
              </a:ext>
            </a:extLst>
          </p:cNvPr>
          <p:cNvCxnSpPr>
            <a:cxnSpLocks/>
          </p:cNvCxnSpPr>
          <p:nvPr/>
        </p:nvCxnSpPr>
        <p:spPr>
          <a:xfrm>
            <a:off x="8598756" y="2197060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01B14F-2646-03AE-0C75-8C0F772D0A52}"/>
              </a:ext>
            </a:extLst>
          </p:cNvPr>
          <p:cNvCxnSpPr>
            <a:cxnSpLocks/>
          </p:cNvCxnSpPr>
          <p:nvPr/>
        </p:nvCxnSpPr>
        <p:spPr>
          <a:xfrm>
            <a:off x="5336343" y="1843020"/>
            <a:ext cx="19671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E26B0D-D0BB-A576-5884-5AEA0340090A}"/>
              </a:ext>
            </a:extLst>
          </p:cNvPr>
          <p:cNvCxnSpPr>
            <a:cxnSpLocks/>
          </p:cNvCxnSpPr>
          <p:nvPr/>
        </p:nvCxnSpPr>
        <p:spPr>
          <a:xfrm>
            <a:off x="4504008" y="2374678"/>
            <a:ext cx="1829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FA2B6DB1-F944-46B5-A869-12909637CA5B}"/>
              </a:ext>
            </a:extLst>
          </p:cNvPr>
          <p:cNvSpPr txBox="1">
            <a:spLocks/>
          </p:cNvSpPr>
          <p:nvPr/>
        </p:nvSpPr>
        <p:spPr>
          <a:xfrm>
            <a:off x="443474" y="2948470"/>
            <a:ext cx="3084373" cy="355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Up To 9.5% LESS Premium!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06C6BE4-9DD3-2EF0-D2C3-49751BFB9877}"/>
              </a:ext>
            </a:extLst>
          </p:cNvPr>
          <p:cNvSpPr txBox="1">
            <a:spLocks/>
          </p:cNvSpPr>
          <p:nvPr/>
        </p:nvSpPr>
        <p:spPr>
          <a:xfrm>
            <a:off x="9504224" y="5315929"/>
            <a:ext cx="2244301" cy="404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+88% /+182% Pool!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CFF977-0DD2-D213-2C50-AF456D4EB31C}"/>
              </a:ext>
            </a:extLst>
          </p:cNvPr>
          <p:cNvCxnSpPr>
            <a:cxnSpLocks/>
          </p:cNvCxnSpPr>
          <p:nvPr/>
        </p:nvCxnSpPr>
        <p:spPr>
          <a:xfrm>
            <a:off x="8115029" y="4822887"/>
            <a:ext cx="1451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75AEC-2DB2-06B7-AFA5-7A09A5D51772}"/>
              </a:ext>
            </a:extLst>
          </p:cNvPr>
          <p:cNvCxnSpPr>
            <a:cxnSpLocks/>
          </p:cNvCxnSpPr>
          <p:nvPr/>
        </p:nvCxnSpPr>
        <p:spPr>
          <a:xfrm>
            <a:off x="8169163" y="4085865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60BE876-213B-DFCC-A3EC-EE0CA7487CA4}"/>
              </a:ext>
            </a:extLst>
          </p:cNvPr>
          <p:cNvSpPr/>
          <p:nvPr/>
        </p:nvSpPr>
        <p:spPr>
          <a:xfrm rot="1023526">
            <a:off x="3467655" y="3170139"/>
            <a:ext cx="925860" cy="37981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60D3A5-B01D-DCAB-CEB5-DE8AFDD0C5F2}"/>
              </a:ext>
            </a:extLst>
          </p:cNvPr>
          <p:cNvCxnSpPr>
            <a:cxnSpLocks/>
          </p:cNvCxnSpPr>
          <p:nvPr/>
        </p:nvCxnSpPr>
        <p:spPr>
          <a:xfrm>
            <a:off x="4428858" y="6067065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F1A7A8-0975-2614-7E4C-FC56538AFF1C}"/>
              </a:ext>
            </a:extLst>
          </p:cNvPr>
          <p:cNvCxnSpPr>
            <a:cxnSpLocks/>
          </p:cNvCxnSpPr>
          <p:nvPr/>
        </p:nvCxnSpPr>
        <p:spPr>
          <a:xfrm>
            <a:off x="4289375" y="6510258"/>
            <a:ext cx="24368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1ECDDF3-A6DD-7BB6-8EEA-1EFC9F921E38}"/>
              </a:ext>
            </a:extLst>
          </p:cNvPr>
          <p:cNvSpPr/>
          <p:nvPr/>
        </p:nvSpPr>
        <p:spPr>
          <a:xfrm rot="13274556">
            <a:off x="8713319" y="4952518"/>
            <a:ext cx="919032" cy="3896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9A39077-6123-8B62-54BB-6EBECD0BB6FD}"/>
              </a:ext>
            </a:extLst>
          </p:cNvPr>
          <p:cNvSpPr/>
          <p:nvPr/>
        </p:nvSpPr>
        <p:spPr>
          <a:xfrm rot="13906090">
            <a:off x="10585771" y="4969280"/>
            <a:ext cx="661559" cy="2991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5" grpId="0" animBg="1"/>
      <p:bldP spid="3" grpId="0" animBg="1"/>
      <p:bldP spid="5" grpId="0" animBg="1"/>
      <p:bldP spid="13" grpId="0" animBg="1"/>
      <p:bldP spid="22" grpId="0" animBg="1"/>
      <p:bldP spid="23" grpId="0" animBg="1"/>
      <p:bldP spid="16" grpId="0" animBg="1"/>
      <p:bldP spid="1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latin typeface="+mn-lt"/>
              </a:rPr>
              <a:t>LTC – The Good Old Days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447408393"/>
              </p:ext>
            </p:extLst>
          </p:nvPr>
        </p:nvGraphicFramePr>
        <p:xfrm>
          <a:off x="2098675" y="1847851"/>
          <a:ext cx="7569200" cy="4709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883277" y="4424517"/>
            <a:ext cx="1563329" cy="10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24518" y="2814978"/>
            <a:ext cx="1339031" cy="54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- Go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041AEA-4F18-E622-AAB5-27D30ABB19B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A309DE-C40D-E50C-EFEC-1090CE84E40F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5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Say “Hello” to the Future of STC…</a:t>
            </a:r>
            <a:endParaRPr lang="en-US" sz="4200" b="1" i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E386D-E46B-1504-13E2-71494F833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08" y="2491882"/>
            <a:ext cx="6616298" cy="1619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E4770-907D-8B69-9CD2-56235CDC5137}"/>
              </a:ext>
            </a:extLst>
          </p:cNvPr>
          <p:cNvSpPr txBox="1">
            <a:spLocks/>
          </p:cNvSpPr>
          <p:nvPr/>
        </p:nvSpPr>
        <p:spPr>
          <a:xfrm>
            <a:off x="-1" y="939129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Let </a:t>
            </a:r>
            <a:r>
              <a:rPr lang="en-US" sz="4800" b="1" i="1" dirty="0" err="1">
                <a:latin typeface="+mn-lt"/>
              </a:rPr>
              <a:t>OmniFlex</a:t>
            </a:r>
            <a:r>
              <a:rPr lang="en-US" sz="4800" b="1" i="1" dirty="0">
                <a:latin typeface="+mn-lt"/>
              </a:rPr>
              <a:t> Help You Help More People!</a:t>
            </a:r>
            <a:endParaRPr lang="en-US" sz="4200" b="1" i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D95C3-7E9A-8E8B-48A1-F03B010436B9}"/>
              </a:ext>
            </a:extLst>
          </p:cNvPr>
          <p:cNvSpPr txBox="1"/>
          <p:nvPr/>
        </p:nvSpPr>
        <p:spPr>
          <a:xfrm>
            <a:off x="7827165" y="2607629"/>
            <a:ext cx="3423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Wide Underwriting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Flexible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Affordable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Facility Care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Medical Home Care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Full Days for HHC Aide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First-Day CASH!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Inflation Protection</a:t>
            </a:r>
          </a:p>
        </p:txBody>
      </p:sp>
    </p:spTree>
    <p:extLst>
      <p:ext uri="{BB962C8B-B14F-4D97-AF65-F5344CB8AC3E}">
        <p14:creationId xmlns:p14="http://schemas.microsoft.com/office/powerpoint/2010/main" val="3381786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1843D4-061D-397E-08E2-88837AF45996}"/>
              </a:ext>
            </a:extLst>
          </p:cNvPr>
          <p:cNvSpPr/>
          <p:nvPr/>
        </p:nvSpPr>
        <p:spPr>
          <a:xfrm>
            <a:off x="0" y="0"/>
            <a:ext cx="45886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5B4AD13-5D81-ED57-D077-E7A50373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0" y="1679171"/>
            <a:ext cx="3670553" cy="3591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E4F71-72A6-97E2-171F-6ED00D59ECA9}"/>
              </a:ext>
            </a:extLst>
          </p:cNvPr>
          <p:cNvSpPr txBox="1"/>
          <p:nvPr/>
        </p:nvSpPr>
        <p:spPr>
          <a:xfrm>
            <a:off x="4887881" y="368052"/>
            <a:ext cx="6937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A4D8A"/>
                </a:solidFill>
              </a:rPr>
              <a:t>It’s the Year to Help More People &amp; Make More Money….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450EC-8E51-B2EB-D6B7-308CDF07BE2D}"/>
              </a:ext>
            </a:extLst>
          </p:cNvPr>
          <p:cNvSpPr txBox="1"/>
          <p:nvPr/>
        </p:nvSpPr>
        <p:spPr>
          <a:xfrm>
            <a:off x="4885535" y="5340255"/>
            <a:ext cx="6642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Let Us Help You Make 2023 Your Best Production Year Ever!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83005-CFD5-5F8B-15DC-E8EA1937013E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3F01A8-4897-CC5A-B608-74F8D9974E0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4A100-D9A8-081A-00EB-21439D6EEC9A}"/>
              </a:ext>
            </a:extLst>
          </p:cNvPr>
          <p:cNvSpPr txBox="1"/>
          <p:nvPr/>
        </p:nvSpPr>
        <p:spPr>
          <a:xfrm>
            <a:off x="4885535" y="3376140"/>
            <a:ext cx="625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PLUS, look for another (2?) new STC plan(s), and a GREAT improved STC plan coming this year!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7920B-DE6A-5BA2-4449-F5A787B30FEA}"/>
              </a:ext>
            </a:extLst>
          </p:cNvPr>
          <p:cNvSpPr txBox="1"/>
          <p:nvPr/>
        </p:nvSpPr>
        <p:spPr>
          <a:xfrm>
            <a:off x="4859262" y="1768051"/>
            <a:ext cx="696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OmniFlex</a:t>
            </a:r>
            <a:r>
              <a:rPr lang="en-US" sz="2000" dirty="0">
                <a:solidFill>
                  <a:srgbClr val="000000"/>
                </a:solidFill>
              </a:rPr>
              <a:t> is planned for an official launch in mid-February!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B2ABA-5515-2E07-56B0-128D7A13FEBB}"/>
              </a:ext>
            </a:extLst>
          </p:cNvPr>
          <p:cNvSpPr txBox="1"/>
          <p:nvPr/>
        </p:nvSpPr>
        <p:spPr>
          <a:xfrm>
            <a:off x="4859262" y="2570158"/>
            <a:ext cx="696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Updated Pivot Presentation &amp; </a:t>
            </a:r>
            <a:r>
              <a:rPr lang="en-US" sz="2000" dirty="0" err="1">
                <a:solidFill>
                  <a:srgbClr val="000000"/>
                </a:solidFill>
              </a:rPr>
              <a:t>InstaPivot</a:t>
            </a:r>
            <a:r>
              <a:rPr lang="en-US" sz="2000" dirty="0">
                <a:solidFill>
                  <a:srgbClr val="000000"/>
                </a:solidFill>
              </a:rPr>
              <a:t> UW tool before that!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87165D-D267-A752-E00C-AC139C3F747A}"/>
              </a:ext>
            </a:extLst>
          </p:cNvPr>
          <p:cNvSpPr/>
          <p:nvPr/>
        </p:nvSpPr>
        <p:spPr>
          <a:xfrm rot="20916325">
            <a:off x="676088" y="677978"/>
            <a:ext cx="2707475" cy="1188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Will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FF3EBA-606C-1E91-0290-D4B50E7D42B8}"/>
              </a:ext>
            </a:extLst>
          </p:cNvPr>
          <p:cNvSpPr/>
          <p:nvPr/>
        </p:nvSpPr>
        <p:spPr>
          <a:xfrm rot="180575">
            <a:off x="692886" y="4932302"/>
            <a:ext cx="2707475" cy="1188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Bring?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E9BDC9-FFD9-F399-576B-00127476D833}"/>
              </a:ext>
            </a:extLst>
          </p:cNvPr>
          <p:cNvSpPr/>
          <p:nvPr/>
        </p:nvSpPr>
        <p:spPr>
          <a:xfrm rot="1434652">
            <a:off x="1796872" y="2752522"/>
            <a:ext cx="1549808" cy="9578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11678-BC3E-D43D-9DA8-2A0F88F827E9}"/>
              </a:ext>
            </a:extLst>
          </p:cNvPr>
          <p:cNvSpPr txBox="1"/>
          <p:nvPr/>
        </p:nvSpPr>
        <p:spPr>
          <a:xfrm>
            <a:off x="4859261" y="4255051"/>
            <a:ext cx="6965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PLUS, if  lucky, we are trying to help develop a completely new </a:t>
            </a:r>
            <a:r>
              <a:rPr lang="en-US" sz="2000" dirty="0" err="1">
                <a:solidFill>
                  <a:srgbClr val="000000"/>
                </a:solidFill>
              </a:rPr>
              <a:t>LTCi</a:t>
            </a:r>
            <a:r>
              <a:rPr lang="en-US" sz="2000" dirty="0">
                <a:solidFill>
                  <a:srgbClr val="000000"/>
                </a:solidFill>
              </a:rPr>
              <a:t> concept design… crossing our fingers on that one! </a:t>
            </a:r>
          </a:p>
        </p:txBody>
      </p:sp>
    </p:spTree>
    <p:extLst>
      <p:ext uri="{BB962C8B-B14F-4D97-AF65-F5344CB8AC3E}">
        <p14:creationId xmlns:p14="http://schemas.microsoft.com/office/powerpoint/2010/main" val="294137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32787" cy="654424"/>
          </a:xfrm>
        </p:spPr>
        <p:txBody>
          <a:bodyPr>
            <a:noAutofit/>
          </a:bodyPr>
          <a:lstStyle/>
          <a:p>
            <a:r>
              <a:rPr lang="en-US" sz="4800" b="1" i="1" dirty="0">
                <a:latin typeface="+mn-lt"/>
              </a:rPr>
              <a:t>Why STC Can Help Save the Industry !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1783" y="1662730"/>
            <a:ext cx="3423667" cy="65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0070C0"/>
                </a:solidFill>
              </a:rPr>
              <a:t>Long Term Plans Plans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84882" y="1662730"/>
            <a:ext cx="4365550" cy="65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0070C0"/>
                </a:solidFill>
              </a:rPr>
              <a:t>Short Term Care Plans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5807692"/>
            <a:ext cx="12192000" cy="65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STC Allows to go “Back to the Future” Again and Protect Older Prospects!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B76FE9-3296-867B-0F4E-9A3C5F9AC942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FDA23-0287-A55F-AD5A-E4AB4612E3B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53771-DB86-D13D-67C2-026B1996EBF1}"/>
              </a:ext>
            </a:extLst>
          </p:cNvPr>
          <p:cNvSpPr txBox="1"/>
          <p:nvPr/>
        </p:nvSpPr>
        <p:spPr>
          <a:xfrm>
            <a:off x="681783" y="2148282"/>
            <a:ext cx="55220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Minimum 2 Years (3, 4, 5+, Unlimited)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Inflation Can GREATLY Increase Carrier Exposure &amp; Risk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Risk of Catastrophic Claims Affecting Entire Blocks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Much More Stringent UW Required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LONG Apps &amp; Big Delays to Issue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Added Premium Needed to Cover Block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Complex with Certifications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4CC76-716F-7EA8-DE63-E9D7C5B12B55}"/>
              </a:ext>
            </a:extLst>
          </p:cNvPr>
          <p:cNvSpPr txBox="1"/>
          <p:nvPr/>
        </p:nvSpPr>
        <p:spPr>
          <a:xfrm>
            <a:off x="6453111" y="2154910"/>
            <a:ext cx="55220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Maximum 1 Year – Caps the </a:t>
            </a:r>
            <a:r>
              <a:rPr lang="en-US" sz="2400" b="1" dirty="0" err="1"/>
              <a:t>Indiv</a:t>
            </a:r>
            <a:r>
              <a:rPr lang="en-US" sz="2400" b="1" dirty="0"/>
              <a:t>. Risk!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Limited Benefit Period Softens Inflation Blow to Carrier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Since Limited Benefit Period, </a:t>
            </a:r>
            <a:r>
              <a:rPr lang="en-US" sz="2400" b="1" dirty="0">
                <a:solidFill>
                  <a:srgbClr val="FF0000"/>
                </a:solidFill>
              </a:rPr>
              <a:t>No Real Catastrophic Claims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Underwriting Can Throw Net Wider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Shorter Apps &amp; Very Fast Issue Times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Can Keep Very Flexible &amp; Affordable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Much Simpler &amp; No Special Certs.</a:t>
            </a:r>
          </a:p>
        </p:txBody>
      </p:sp>
    </p:spTree>
    <p:extLst>
      <p:ext uri="{BB962C8B-B14F-4D97-AF65-F5344CB8AC3E}">
        <p14:creationId xmlns:p14="http://schemas.microsoft.com/office/powerpoint/2010/main" val="33867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latin typeface="+mn-lt"/>
              </a:rPr>
              <a:t>2003 – Things Start To Change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091725547"/>
              </p:ext>
            </p:extLst>
          </p:nvPr>
        </p:nvGraphicFramePr>
        <p:xfrm>
          <a:off x="2098675" y="1847851"/>
          <a:ext cx="7569200" cy="4709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973946" y="3433187"/>
            <a:ext cx="1763559" cy="54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- Go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83277" y="4424517"/>
            <a:ext cx="1563329" cy="10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212D44-3386-0BAA-3317-BA5D5021E73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03F5A9-258F-C281-4CC6-C1D8B6E2F728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19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latin typeface="+mn-lt"/>
              </a:rPr>
              <a:t>Where We Are Today…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44704758"/>
              </p:ext>
            </p:extLst>
          </p:nvPr>
        </p:nvGraphicFramePr>
        <p:xfrm>
          <a:off x="2174875" y="1495426"/>
          <a:ext cx="7893051" cy="488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000583" y="3546682"/>
            <a:ext cx="1860334" cy="54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- Go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21925" y="3433187"/>
            <a:ext cx="1563329" cy="10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3377">
            <a:off x="759143" y="1540103"/>
            <a:ext cx="2118544" cy="2987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3264">
            <a:off x="7697461" y="557080"/>
            <a:ext cx="2331923" cy="2720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7887">
            <a:off x="2109649" y="4343000"/>
            <a:ext cx="1970991" cy="1970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2B27AB-A7B5-466A-8C06-4D2DCC905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2302">
            <a:off x="7429778" y="4380526"/>
            <a:ext cx="1994546" cy="19640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E1C22F-8978-24C9-FD96-34A5A50B7758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DD403E-C835-CEC9-85EB-4EE6F305A192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latin typeface="+mn-lt"/>
              </a:rPr>
              <a:t>We Want to Take This…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65451116"/>
              </p:ext>
            </p:extLst>
          </p:nvPr>
        </p:nvGraphicFramePr>
        <p:xfrm>
          <a:off x="2174875" y="1495426"/>
          <a:ext cx="7893051" cy="488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974077" y="3584806"/>
            <a:ext cx="1764114" cy="54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- Go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21925" y="3433187"/>
            <a:ext cx="1563329" cy="10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617E68-55D7-0626-F5EC-728CA623133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5812C-7A4A-6FE2-A9B5-187262BECBBA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05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latin typeface="+mn-lt"/>
              </a:rPr>
              <a:t>And Make It Look More Like This…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35064329"/>
              </p:ext>
            </p:extLst>
          </p:nvPr>
        </p:nvGraphicFramePr>
        <p:xfrm>
          <a:off x="2174875" y="1495426"/>
          <a:ext cx="7893051" cy="488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452029" y="4316790"/>
            <a:ext cx="1563329" cy="10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75669" y="1896855"/>
            <a:ext cx="1339031" cy="54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No-Go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AC5FD-83E7-4144-26DB-EF40348CBBA1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7CC129-855E-B4B3-5BB9-BCFD6CB13534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53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654424"/>
          </a:xfrm>
        </p:spPr>
        <p:txBody>
          <a:bodyPr>
            <a:noAutofit/>
          </a:bodyPr>
          <a:lstStyle/>
          <a:p>
            <a:r>
              <a:rPr lang="en-US" sz="4800" b="1" i="1" dirty="0">
                <a:latin typeface="+mn-lt"/>
              </a:rPr>
              <a:t>It’s Time For A Paradigm Shift!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5591" y="1954307"/>
            <a:ext cx="8596668" cy="654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Skipping the meal altogether….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03474" y="3299012"/>
            <a:ext cx="8596668" cy="654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Setting the table and satisfying some….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04109" y="4751295"/>
            <a:ext cx="8596668" cy="654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Feeding just about everyone?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3473" y="2825535"/>
            <a:ext cx="9055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Versus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86781" y="4306363"/>
            <a:ext cx="9055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Versus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B76FE9-3296-867B-0F4E-9A3C5F9AC942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FDA23-0287-A55F-AD5A-E4AB4612E3B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4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Say “Hello” To The Future of STC.…</a:t>
            </a:r>
            <a:endParaRPr lang="en-US" sz="4200" b="1" i="1" dirty="0">
              <a:latin typeface="+mn-lt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2B94024-3988-39F1-B32B-E0B387B6409C}"/>
              </a:ext>
            </a:extLst>
          </p:cNvPr>
          <p:cNvSpPr/>
          <p:nvPr/>
        </p:nvSpPr>
        <p:spPr>
          <a:xfrm rot="584890">
            <a:off x="1027526" y="708953"/>
            <a:ext cx="9620608" cy="5388709"/>
          </a:xfrm>
          <a:prstGeom prst="cloudCallou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4FBE8-3352-BF1E-CB42-7E318D29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0" y="-1773149"/>
            <a:ext cx="6616302" cy="1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0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1.66667E-6 0.00046 C 0.01927 0.00116 0.09948 0.00208 0.12826 0.01157 C 0.14636 0.01736 0.1638 0.02894 0.18151 0.0375 C 0.18685 0.03982 0.19193 0.04306 0.19727 0.04468 C 0.20456 0.04699 0.21185 0.04907 0.21901 0.05255 C 0.24232 0.0632 0.27891 0.0875 0.3 0.10046 C 0.30586 0.10417 0.31159 0.10903 0.31771 0.11181 C 0.3237 0.11389 0.32956 0.1162 0.33555 0.11921 C 0.34011 0.12107 0.34479 0.12338 0.34935 0.12639 C 0.35469 0.12963 0.35964 0.13472 0.36511 0.13727 C 0.36966 0.13982 0.37435 0.13982 0.37891 0.14074 C 0.42253 0.16505 0.43828 0.17199 0.47761 0.19954 C 0.48685 0.20602 0.51198 0.2257 0.5211 0.23704 C 0.52735 0.24421 0.5332 0.25324 0.5388 0.26296 C 0.55482 0.29005 0.56576 0.31227 0.57826 0.34421 C 0.5806 0.35023 0.58203 0.35718 0.58425 0.36296 C 0.58802 0.37292 0.5961 0.39236 0.5961 0.39259 C 0.59623 0.39653 0.60052 0.45857 0.5961 0.47778 C 0.59492 0.48241 0.5918 0.48449 0.59011 0.48866 C 0.58724 0.49583 0.5849 0.5037 0.58229 0.51111 C 0.57227 0.5382 0.5668 0.55486 0.55456 0.57801 C 0.55287 0.58102 0.55078 0.58333 0.5487 0.58519 C 0.53893 0.59421 0.52969 0.60718 0.51901 0.61111 C 0.37774 0.66551 0.48008 0.63032 0.4263 0.64468 C 0.4224 0.64537 0.41849 0.64769 0.41445 0.64815 C 0.38998 0.65301 0.35 0.65486 0.32956 0.65556 L 0.20716 0.65972 C 0.1987 0.6581 0.18932 0.66227 0.18151 0.65556 C 0.17774 0.65208 0.17839 0.6412 0.17761 0.63333 L 0.17565 0.61505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Underwriting… Throw the Net Wide!</a:t>
            </a:r>
            <a:endParaRPr lang="en-US" sz="4200" b="1" i="1" dirty="0">
              <a:latin typeface="+mn-lt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3307C6C-BB93-9FC3-40AA-26C097B7456D}"/>
              </a:ext>
            </a:extLst>
          </p:cNvPr>
          <p:cNvSpPr/>
          <p:nvPr/>
        </p:nvSpPr>
        <p:spPr>
          <a:xfrm>
            <a:off x="101500" y="33130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D7F346F-492E-9F0E-989C-6668CD83F0FB}"/>
              </a:ext>
            </a:extLst>
          </p:cNvPr>
          <p:cNvSpPr txBox="1">
            <a:spLocks/>
          </p:cNvSpPr>
          <p:nvPr/>
        </p:nvSpPr>
        <p:spPr>
          <a:xfrm>
            <a:off x="0" y="5998104"/>
            <a:ext cx="12192000" cy="7231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OmniFlex Throws the UW Net Much Wider Than Other Comprehensive STC Plans!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DB1BDD-BABA-87F4-4E1C-870092309A8C}"/>
              </a:ext>
            </a:extLst>
          </p:cNvPr>
          <p:cNvSpPr txBox="1">
            <a:spLocks/>
          </p:cNvSpPr>
          <p:nvPr/>
        </p:nvSpPr>
        <p:spPr>
          <a:xfrm>
            <a:off x="3857713" y="1212556"/>
            <a:ext cx="7663732" cy="935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0070C0"/>
                </a:solidFill>
              </a:rPr>
              <a:t>Contains 45 Rows of Groups of Health Questions that Cover Every Application UW Question from Eight of our Top Peripheral Plans…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249FCF0-FD1C-267A-9308-55D7FE6F8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02" y="1480581"/>
            <a:ext cx="2776146" cy="64973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B54214D0-EAC8-E9BC-E408-68B2789EE1C6}"/>
              </a:ext>
            </a:extLst>
          </p:cNvPr>
          <p:cNvSpPr/>
          <p:nvPr/>
        </p:nvSpPr>
        <p:spPr>
          <a:xfrm>
            <a:off x="3277776" y="1639956"/>
            <a:ext cx="460171" cy="58885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E976EC93-2398-E620-E551-9C109E70E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112707"/>
              </p:ext>
            </p:extLst>
          </p:nvPr>
        </p:nvGraphicFramePr>
        <p:xfrm>
          <a:off x="1730334" y="2843892"/>
          <a:ext cx="845467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0308">
                  <a:extLst>
                    <a:ext uri="{9D8B030D-6E8A-4147-A177-3AD203B41FA5}">
                      <a16:colId xmlns:a16="http://schemas.microsoft.com/office/drawing/2014/main" val="1168166032"/>
                    </a:ext>
                  </a:extLst>
                </a:gridCol>
                <a:gridCol w="4234369">
                  <a:extLst>
                    <a:ext uri="{9D8B030D-6E8A-4147-A177-3AD203B41FA5}">
                      <a16:colId xmlns:a16="http://schemas.microsoft.com/office/drawing/2014/main" val="3237562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CARRIER /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OF THE 45 ROWS THAT ARE INSURABLE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742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GTL’s Short-Term HHC-Only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 “YES” of 45 Rows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405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AETNA’s Home Care Plus (No Facility)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 “YES” of 45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049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   Tier 1-$100/Day Max.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 “YES” of 45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055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   Tier 2-FULL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 “YES” of 45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430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GTL’s Recover Cash STC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8 “YES” of 45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738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AETNA’s Recovery Care STC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9 “YES” of 45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863644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52A2E0F4-685D-E663-174C-43BCB8976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301" y="3965641"/>
            <a:ext cx="1666667" cy="3523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C27AAD-A753-FDB9-6B5D-8EBE60B03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937" y="4364160"/>
            <a:ext cx="1666667" cy="352381"/>
          </a:xfrm>
          <a:prstGeom prst="rect">
            <a:avLst/>
          </a:prstGeom>
        </p:spPr>
      </p:pic>
      <p:pic>
        <p:nvPicPr>
          <p:cNvPr id="2" name="OmniFlex 7 with timing No Manhattan Lif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31" grpId="0"/>
      <p:bldP spid="5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5733</TotalTime>
  <Words>1264</Words>
  <Application>Microsoft Office PowerPoint</Application>
  <PresentationFormat>Widescreen</PresentationFormat>
  <Paragraphs>196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PowerPoint Presentation</vt:lpstr>
      <vt:lpstr>LTC – The Good Old Days</vt:lpstr>
      <vt:lpstr>2003 – Things Start To Change</vt:lpstr>
      <vt:lpstr>Where We Are Today…</vt:lpstr>
      <vt:lpstr>We Want to Take This…</vt:lpstr>
      <vt:lpstr>And Make It Look More Like This…</vt:lpstr>
      <vt:lpstr>It’s Time For A Paradigm Shift!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About Benefits At Claim Time…</vt:lpstr>
      <vt:lpstr>PowerPoint Presentation</vt:lpstr>
      <vt:lpstr>It’s About Benefits At Claim Time…</vt:lpstr>
      <vt:lpstr>It’s About Benefits At Claim Time…</vt:lpstr>
      <vt:lpstr>It’s About Benefits At Claim Time…</vt:lpstr>
      <vt:lpstr>PowerPoint Presentation</vt:lpstr>
      <vt:lpstr>PowerPoint Presentation</vt:lpstr>
      <vt:lpstr>Why STC Can Help Save the Industry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</dc:creator>
  <cp:lastModifiedBy>Cori Fountain</cp:lastModifiedBy>
  <cp:revision>205</cp:revision>
  <cp:lastPrinted>2018-11-14T18:30:40Z</cp:lastPrinted>
  <dcterms:created xsi:type="dcterms:W3CDTF">2017-12-29T22:15:11Z</dcterms:created>
  <dcterms:modified xsi:type="dcterms:W3CDTF">2023-09-19T15:36:17Z</dcterms:modified>
</cp:coreProperties>
</file>